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415" r:id="rId3"/>
    <p:sldId id="336" r:id="rId4"/>
    <p:sldId id="752" r:id="rId5"/>
    <p:sldId id="274" r:id="rId6"/>
    <p:sldId id="272" r:id="rId7"/>
    <p:sldId id="334" r:id="rId8"/>
    <p:sldId id="333" r:id="rId9"/>
    <p:sldId id="316" r:id="rId10"/>
    <p:sldId id="337" r:id="rId11"/>
    <p:sldId id="338" r:id="rId12"/>
    <p:sldId id="3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2FF"/>
    <a:srgbClr val="C6EFC3"/>
    <a:srgbClr val="5F3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emf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mall Picture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>
          <a:xfrm>
            <a:off x="239185" y="188913"/>
            <a:ext cx="11713633" cy="3960812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noProof="0" dirty="0" err="1">
                <a:solidFill>
                  <a:schemeClr val="bg1"/>
                </a:solidFill>
              </a:rPr>
              <a:t>Bitte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decken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Sie</a:t>
            </a:r>
            <a:r>
              <a:rPr lang="en-US" sz="1600" baseline="0" noProof="0" dirty="0">
                <a:solidFill>
                  <a:schemeClr val="bg1"/>
                </a:solidFill>
              </a:rPr>
              <a:t> die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schraffierte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Fläche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mit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einem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Bild</a:t>
            </a:r>
            <a:r>
              <a:rPr lang="en-US" sz="1600" baseline="0" noProof="0" dirty="0">
                <a:solidFill>
                  <a:schemeClr val="bg1"/>
                </a:solidFill>
              </a:rPr>
              <a:t> ab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Please cover</a:t>
            </a:r>
            <a:r>
              <a:rPr lang="en-US" sz="1600" baseline="0" noProof="0" dirty="0">
                <a:solidFill>
                  <a:schemeClr val="bg1"/>
                </a:solidFill>
              </a:rPr>
              <a:t> the shaded area with a picture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(24,4 x 11,0 cm)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4401108"/>
            <a:ext cx="10896188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746878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grpSp>
        <p:nvGrpSpPr>
          <p:cNvPr id="14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22" name="Bild 4" descr="I:\Continental\_charts\_pot\PPT-Redesign2013\Logos\CBS\CBS_gr.emf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56316" y="5879653"/>
            <a:ext cx="1545600" cy="527596"/>
          </a:xfrm>
          <a:prstGeom prst="rect">
            <a:avLst/>
          </a:prstGeom>
          <a:noFill/>
        </p:spPr>
      </p:pic>
      <p:sp>
        <p:nvSpPr>
          <p:cNvPr id="30" name="Textplatzhalt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670985" y="1"/>
            <a:ext cx="3407833" cy="1304924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/>
              <a:t>Das Quality Seal hat im Vordergrund zu stehen.</a:t>
            </a:r>
            <a:br>
              <a:rPr lang="en-US" noProof="0"/>
            </a:br>
            <a:r>
              <a:rPr lang="en-US" noProof="0"/>
              <a:t>Bitte ändern Sie nicht die Größe oder Position.</a:t>
            </a:r>
            <a:br>
              <a:rPr lang="en-US" noProof="0"/>
            </a:br>
            <a:r>
              <a:rPr lang="en-US" noProof="0"/>
              <a:t>The Quality Seal has to stay on top. </a:t>
            </a:r>
            <a:br>
              <a:rPr lang="en-US" noProof="0"/>
            </a:br>
            <a:r>
              <a:rPr lang="en-US" noProof="0"/>
              <a:t>Please do not change size or position.</a:t>
            </a:r>
          </a:p>
          <a:p>
            <a:pPr lvl="0"/>
            <a:endParaRPr lang="en-US" noProof="0"/>
          </a:p>
        </p:txBody>
      </p:sp>
      <p:sp>
        <p:nvSpPr>
          <p:cNvPr id="31" name="Rechteck 30"/>
          <p:cNvSpPr/>
          <p:nvPr/>
        </p:nvSpPr>
        <p:spPr>
          <a:xfrm>
            <a:off x="671397" y="-567404"/>
            <a:ext cx="11520603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>
                <a:solidFill>
                  <a:schemeClr val="tx1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>
                <a:solidFill>
                  <a:schemeClr val="tx1"/>
                </a:solidFill>
              </a:rPr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32" name="Gerade Verbindung 31"/>
          <p:cNvCxnSpPr/>
          <p:nvPr/>
        </p:nvCxnSpPr>
        <p:spPr>
          <a:xfrm>
            <a:off x="671397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4079776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rot="5400000">
            <a:off x="-137909" y="1215538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rot="5400000">
            <a:off x="-151477" y="-89227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74280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eft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7052" y="1341437"/>
            <a:ext cx="5520267" cy="4535488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558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7051" y="1341437"/>
            <a:ext cx="3649133" cy="4535488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71434" y="1341438"/>
            <a:ext cx="3649133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8015818" y="1341438"/>
            <a:ext cx="3649133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1208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ur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7052" y="1341438"/>
            <a:ext cx="5520267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42569" y="1341438"/>
            <a:ext cx="5522383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8" name="Inhaltsplatzhalter 2"/>
          <p:cNvSpPr>
            <a:spLocks noGrp="1"/>
          </p:cNvSpPr>
          <p:nvPr>
            <p:ph sz="half" idx="13"/>
          </p:nvPr>
        </p:nvSpPr>
        <p:spPr>
          <a:xfrm>
            <a:off x="527053" y="3644901"/>
            <a:ext cx="5520265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Inhaltsplatzhalter 3"/>
          <p:cNvSpPr>
            <a:spLocks noGrp="1"/>
          </p:cNvSpPr>
          <p:nvPr>
            <p:ph sz="half" idx="14"/>
          </p:nvPr>
        </p:nvSpPr>
        <p:spPr>
          <a:xfrm>
            <a:off x="6142568" y="3644901"/>
            <a:ext cx="5522384" cy="2232025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1878708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0047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3814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silver)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27051" y="3114489"/>
            <a:ext cx="11137900" cy="2762437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Textmasterformate durch Klicken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45689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22" name="Bild 4" descr="I:\Continental\_charts\_pot\PPT-Redesign2013\Logos\CBS\CBS_gr.emf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73386" y="343504"/>
            <a:ext cx="1223365" cy="417600"/>
          </a:xfrm>
          <a:prstGeom prst="rect">
            <a:avLst/>
          </a:prstGeom>
          <a:noFill/>
        </p:spPr>
      </p:pic>
      <p:pic>
        <p:nvPicPr>
          <p:cNvPr id="15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" y="6094965"/>
            <a:ext cx="2476800" cy="570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erade Verbindung 12"/>
          <p:cNvCxnSpPr/>
          <p:nvPr/>
        </p:nvCxnSpPr>
        <p:spPr>
          <a:xfrm>
            <a:off x="527051" y="6044592"/>
            <a:ext cx="111379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2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68542" y="6375515"/>
            <a:ext cx="3635705" cy="12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marL="0" marR="0" indent="0" algn="l" defTabSz="8958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noProof="0" dirty="0">
                <a:solidFill>
                  <a:schemeClr val="tx1"/>
                </a:solidFill>
                <a:latin typeface="+mn-lt"/>
              </a:rPr>
              <a:t>Classification and Control of Information</a:t>
            </a:r>
            <a:endParaRPr lang="en-US" sz="70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Text Box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8543" y="6237313"/>
            <a:ext cx="3635704" cy="13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l" defTabSz="895888"/>
            <a:r>
              <a:rPr lang="en-US" sz="700" b="1" noProof="0">
                <a:solidFill>
                  <a:schemeClr val="tx1"/>
                </a:solidFill>
                <a:latin typeface="+mn-lt"/>
              </a:rPr>
              <a:t>Space for Sender Information</a:t>
            </a:r>
          </a:p>
        </p:txBody>
      </p:sp>
      <p:grpSp>
        <p:nvGrpSpPr>
          <p:cNvPr id="17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18" name="Rechteck 17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96669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27051" y="3114489"/>
            <a:ext cx="11137900" cy="2762437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Textmasterformate durch Klicken bearbeiten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45689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3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14" name="Rechteck 13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6745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980729"/>
            <a:ext cx="11328400" cy="4896196"/>
          </a:xfrm>
        </p:spPr>
        <p:txBody>
          <a:bodyPr/>
          <a:lstStyle>
            <a:lvl1pPr>
              <a:buSzPct val="100000"/>
              <a:buFontTx/>
              <a:buBlip>
                <a:blip r:embed="rId2"/>
              </a:buBlip>
              <a:defRPr/>
            </a:lvl1pPr>
            <a:lvl2pPr>
              <a:buSzPct val="100000"/>
              <a:buFontTx/>
              <a:buBlip>
                <a:blip r:embed="rId2"/>
              </a:buBlip>
              <a:defRPr/>
            </a:lvl2pPr>
            <a:lvl3pPr>
              <a:buSzPct val="100000"/>
              <a:buFontTx/>
              <a:buBlip>
                <a:blip r:embed="rId2"/>
              </a:buBlip>
              <a:defRPr/>
            </a:lvl3pPr>
            <a:lvl4pPr>
              <a:buSzPct val="100000"/>
              <a:buFontTx/>
              <a:buBlip>
                <a:blip r:embed="rId2"/>
              </a:buBlip>
              <a:defRPr/>
            </a:lvl4pPr>
            <a:lvl5pPr>
              <a:buSzPct val="10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5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pt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45354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2pPr>
            <a:lvl3pPr marL="53975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3pPr>
            <a:lvl4pPr marL="895350" indent="-179388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4pPr>
            <a:lvl5pPr marL="125730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>
          <a:xfrm>
            <a:off x="8467313" y="6224489"/>
            <a:ext cx="2669247" cy="150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>
          <a:xfrm>
            <a:off x="8467314" y="6375515"/>
            <a:ext cx="2669247" cy="150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7" name="Gerade Verbindung 6"/>
          <p:cNvCxnSpPr/>
          <p:nvPr/>
        </p:nvCxnSpPr>
        <p:spPr>
          <a:xfrm>
            <a:off x="527051" y="6044592"/>
            <a:ext cx="11137900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2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68542" y="6375515"/>
            <a:ext cx="3635705" cy="12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l" defTabSz="895888"/>
            <a:r>
              <a:rPr lang="en-US" sz="700" noProof="0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  <p:sp>
        <p:nvSpPr>
          <p:cNvPr id="14" name="Text Box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8543" y="6237313"/>
            <a:ext cx="3635704" cy="13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l" defTabSz="895888"/>
            <a:r>
              <a:rPr lang="en-US" sz="700" b="1" noProof="0">
                <a:solidFill>
                  <a:schemeClr val="bg1"/>
                </a:solidFill>
                <a:latin typeface="+mn-lt"/>
              </a:rPr>
              <a:t>Space for Sender Information</a:t>
            </a:r>
          </a:p>
        </p:txBody>
      </p:sp>
      <p:pic>
        <p:nvPicPr>
          <p:cNvPr id="1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36850" y="6095033"/>
            <a:ext cx="2476500" cy="570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  <a:solidFill>
            <a:schemeClr val="bg1"/>
          </a:solidFill>
        </p:grpSpPr>
        <p:sp>
          <p:nvSpPr>
            <p:cNvPr id="17" name="Rechteck 16"/>
            <p:cNvSpPr/>
            <p:nvPr userDrawn="1"/>
          </p:nvSpPr>
          <p:spPr>
            <a:xfrm>
              <a:off x="0" y="0"/>
              <a:ext cx="179388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grpFill/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0" y="6669088"/>
              <a:ext cx="9107488" cy="188912"/>
            </a:xfrm>
            <a:prstGeom prst="rect">
              <a:avLst/>
            </a:prstGeom>
            <a:grpFill/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8964612" y="0"/>
              <a:ext cx="179387" cy="6858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3445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with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39185" y="188913"/>
            <a:ext cx="11713633" cy="3960812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Bitte</a:t>
            </a:r>
            <a:r>
              <a:rPr lang="en-US" sz="1600" baseline="0" noProof="0" dirty="0">
                <a:solidFill>
                  <a:schemeClr val="bg1"/>
                </a:solidFill>
              </a:rPr>
              <a:t> decken Sie die schraffierte Fläche </a:t>
            </a:r>
            <a:r>
              <a:rPr lang="en-US" sz="1600" baseline="0" noProof="0" dirty="0" err="1">
                <a:solidFill>
                  <a:schemeClr val="bg1"/>
                </a:solidFill>
              </a:rPr>
              <a:t>mit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einem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Bild</a:t>
            </a:r>
            <a:r>
              <a:rPr lang="en-US" sz="1600" baseline="0" noProof="0" dirty="0">
                <a:solidFill>
                  <a:schemeClr val="bg1"/>
                </a:solidFill>
              </a:rPr>
              <a:t> ab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Please cover</a:t>
            </a:r>
            <a:r>
              <a:rPr lang="en-US" sz="1600" baseline="0" noProof="0" dirty="0">
                <a:solidFill>
                  <a:schemeClr val="bg1"/>
                </a:solidFill>
              </a:rPr>
              <a:t> the shaded area with a picture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(24,4 x 11,0 cm)</a:t>
            </a:r>
          </a:p>
        </p:txBody>
      </p:sp>
      <p:sp>
        <p:nvSpPr>
          <p:cNvPr id="12" name="Rechteck 11"/>
          <p:cNvSpPr/>
          <p:nvPr/>
        </p:nvSpPr>
        <p:spPr>
          <a:xfrm>
            <a:off x="671397" y="-567404"/>
            <a:ext cx="11520603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>
                <a:solidFill>
                  <a:schemeClr val="tx1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>
                <a:solidFill>
                  <a:schemeClr val="tx1"/>
                </a:solidFill>
              </a:rPr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14" name="Gerade Verbindung 13"/>
          <p:cNvCxnSpPr/>
          <p:nvPr/>
        </p:nvCxnSpPr>
        <p:spPr>
          <a:xfrm>
            <a:off x="671397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4079776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 rot="5400000">
            <a:off x="-137909" y="1215538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rot="5400000">
            <a:off x="-151477" y="-89227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4401108"/>
            <a:ext cx="10896188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746878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799856" y="6021289"/>
            <a:ext cx="6767729" cy="368813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0985" y="1"/>
            <a:ext cx="3407833" cy="1304925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 dirty="0"/>
              <a:t>Das Quality Seal hat </a:t>
            </a:r>
            <a:r>
              <a:rPr lang="en-US" noProof="0" dirty="0" err="1"/>
              <a:t>im</a:t>
            </a:r>
            <a:r>
              <a:rPr lang="en-US" noProof="0" dirty="0"/>
              <a:t> </a:t>
            </a:r>
            <a:r>
              <a:rPr lang="en-US" noProof="0" dirty="0" err="1"/>
              <a:t>Vordergrund</a:t>
            </a:r>
            <a:r>
              <a:rPr lang="en-US" noProof="0" dirty="0"/>
              <a:t>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stehen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 err="1"/>
              <a:t>Bitte</a:t>
            </a:r>
            <a:r>
              <a:rPr lang="en-US" noProof="0" dirty="0"/>
              <a:t> </a:t>
            </a:r>
            <a:r>
              <a:rPr lang="en-US" noProof="0" dirty="0" err="1"/>
              <a:t>ändern</a:t>
            </a:r>
            <a:r>
              <a:rPr lang="en-US" noProof="0" dirty="0"/>
              <a:t> </a:t>
            </a:r>
            <a:r>
              <a:rPr lang="en-US" noProof="0" dirty="0" err="1"/>
              <a:t>Sie</a:t>
            </a:r>
            <a:r>
              <a:rPr lang="en-US" noProof="0" dirty="0"/>
              <a:t> </a:t>
            </a:r>
            <a:r>
              <a:rPr lang="en-US" noProof="0" dirty="0" err="1"/>
              <a:t>nicht</a:t>
            </a:r>
            <a:r>
              <a:rPr lang="en-US" noProof="0" dirty="0"/>
              <a:t> die </a:t>
            </a:r>
            <a:r>
              <a:rPr lang="en-US" noProof="0" dirty="0" err="1"/>
              <a:t>Größe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Position.</a:t>
            </a:r>
            <a:br>
              <a:rPr lang="en-US" noProof="0" dirty="0"/>
            </a:br>
            <a:r>
              <a:rPr lang="en-US" noProof="0" dirty="0"/>
              <a:t>The Quality Seal has to stay on top.</a:t>
            </a:r>
            <a:br>
              <a:rPr lang="en-US" noProof="0" dirty="0"/>
            </a:br>
            <a:r>
              <a:rPr lang="en-US" noProof="0" dirty="0"/>
              <a:t>Please do not change size or position.</a:t>
            </a:r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496323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4535487"/>
          </a:xfrm>
        </p:spPr>
        <p:txBody>
          <a:bodyPr/>
          <a:lstStyle>
            <a:lvl1pPr marL="177800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9212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with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Bild2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584" y="188913"/>
            <a:ext cx="11736832" cy="3974592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671397" y="-567404"/>
            <a:ext cx="11520603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>
                <a:solidFill>
                  <a:schemeClr val="tx1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>
                <a:solidFill>
                  <a:schemeClr val="tx1"/>
                </a:solidFill>
              </a:rPr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671397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>
            <a:off x="4079776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>
          <a:xfrm rot="5400000">
            <a:off x="-137909" y="1215538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>
          <a:xfrm rot="5400000">
            <a:off x="-151477" y="-89227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4401108"/>
            <a:ext cx="10896188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746878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799856" y="6021289"/>
            <a:ext cx="6767729" cy="368813"/>
          </a:xfrm>
        </p:spPr>
        <p:txBody>
          <a:bodyPr tIns="0" bIns="0" anchor="b" anchorCtr="0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Division Naming</a:t>
            </a:r>
          </a:p>
          <a:p>
            <a:pPr lvl="0"/>
            <a:endParaRPr lang="en-US" noProof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70985" y="1"/>
            <a:ext cx="3407833" cy="130492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 dirty="0"/>
              <a:t>Das Quality Seal hat </a:t>
            </a:r>
            <a:r>
              <a:rPr lang="en-US" noProof="0" dirty="0" err="1"/>
              <a:t>im</a:t>
            </a:r>
            <a:r>
              <a:rPr lang="en-US" noProof="0" dirty="0"/>
              <a:t> </a:t>
            </a:r>
            <a:r>
              <a:rPr lang="en-US" noProof="0" dirty="0" err="1"/>
              <a:t>Vordergrund</a:t>
            </a:r>
            <a:r>
              <a:rPr lang="en-US" noProof="0" dirty="0"/>
              <a:t> </a:t>
            </a:r>
            <a:r>
              <a:rPr lang="en-US" noProof="0" dirty="0" err="1"/>
              <a:t>zu</a:t>
            </a:r>
            <a:r>
              <a:rPr lang="en-US" noProof="0" dirty="0"/>
              <a:t> </a:t>
            </a:r>
            <a:r>
              <a:rPr lang="en-US" noProof="0" dirty="0" err="1"/>
              <a:t>stehen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 err="1"/>
              <a:t>Bitte</a:t>
            </a:r>
            <a:r>
              <a:rPr lang="en-US" noProof="0" dirty="0"/>
              <a:t> </a:t>
            </a:r>
            <a:r>
              <a:rPr lang="en-US" noProof="0" dirty="0" err="1"/>
              <a:t>ändern</a:t>
            </a:r>
            <a:r>
              <a:rPr lang="en-US" noProof="0" dirty="0"/>
              <a:t> </a:t>
            </a:r>
            <a:r>
              <a:rPr lang="en-US" noProof="0" dirty="0" err="1"/>
              <a:t>Sie</a:t>
            </a:r>
            <a:r>
              <a:rPr lang="en-US" noProof="0" dirty="0"/>
              <a:t> </a:t>
            </a:r>
            <a:r>
              <a:rPr lang="en-US" noProof="0" dirty="0" err="1"/>
              <a:t>nicht</a:t>
            </a:r>
            <a:r>
              <a:rPr lang="en-US" noProof="0" dirty="0"/>
              <a:t> die </a:t>
            </a:r>
            <a:r>
              <a:rPr lang="en-US" noProof="0" dirty="0" err="1"/>
              <a:t>Größe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Position.</a:t>
            </a:r>
            <a:br>
              <a:rPr lang="en-US" noProof="0" dirty="0"/>
            </a:br>
            <a:r>
              <a:rPr lang="en-US" noProof="0" dirty="0"/>
              <a:t>The Quality Seal has to stay on top.</a:t>
            </a:r>
            <a:br>
              <a:rPr lang="en-US" noProof="0" dirty="0"/>
            </a:br>
            <a:r>
              <a:rPr lang="en-US" noProof="0" dirty="0"/>
              <a:t>Please do not change size or position.</a:t>
            </a:r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91915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3839314"/>
            <a:ext cx="10896187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185084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pic>
        <p:nvPicPr>
          <p:cNvPr id="18" name="Grafik 14" descr="I:\Continental\_charts\_pot\PPT-Redesign2013\Logos\CBS\CBS_gr.emf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56316" y="5879653"/>
            <a:ext cx="1545600" cy="527596"/>
          </a:xfrm>
          <a:prstGeom prst="rect">
            <a:avLst/>
          </a:prstGeom>
          <a:noFill/>
        </p:spPr>
      </p:pic>
      <p:grpSp>
        <p:nvGrpSpPr>
          <p:cNvPr id="17" name="Gruppieren 16"/>
          <p:cNvGrpSpPr/>
          <p:nvPr/>
        </p:nvGrpSpPr>
        <p:grpSpPr>
          <a:xfrm>
            <a:off x="0" y="-1"/>
            <a:ext cx="12192000" cy="6858001"/>
            <a:chOff x="0" y="-1"/>
            <a:chExt cx="9144000" cy="6858001"/>
          </a:xfrm>
        </p:grpSpPr>
        <p:grpSp>
          <p:nvGrpSpPr>
            <p:cNvPr id="16" name="Gruppieren 15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9" name="Rechteck 8"/>
              <p:cNvSpPr/>
              <p:nvPr userDrawn="1"/>
            </p:nvSpPr>
            <p:spPr>
              <a:xfrm>
                <a:off x="0" y="0"/>
                <a:ext cx="9144000" cy="1889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2" name="Rechteck 11"/>
              <p:cNvSpPr/>
              <p:nvPr userDrawn="1"/>
            </p:nvSpPr>
            <p:spPr>
              <a:xfrm>
                <a:off x="0" y="6669087"/>
                <a:ext cx="9144000" cy="1889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3" name="Rechteck 12"/>
              <p:cNvSpPr/>
              <p:nvPr userDrawn="1"/>
            </p:nvSpPr>
            <p:spPr>
              <a:xfrm>
                <a:off x="0" y="0"/>
                <a:ext cx="179388" cy="6857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5" name="Rechteck 14"/>
              <p:cNvSpPr/>
              <p:nvPr userDrawn="1"/>
            </p:nvSpPr>
            <p:spPr>
              <a:xfrm>
                <a:off x="8964612" y="0"/>
                <a:ext cx="179387" cy="68579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pic>
          <p:nvPicPr>
            <p:cNvPr id="14" name="Grafik 13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38" y="-1"/>
              <a:ext cx="2555876" cy="130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9200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big Picture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>
          <a:xfrm>
            <a:off x="239185" y="188913"/>
            <a:ext cx="11713633" cy="6480174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noProof="0" dirty="0" err="1">
                <a:solidFill>
                  <a:schemeClr val="bg1"/>
                </a:solidFill>
              </a:rPr>
              <a:t>Bitte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decken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Sie</a:t>
            </a:r>
            <a:r>
              <a:rPr lang="en-US" sz="1600" baseline="0" noProof="0" dirty="0">
                <a:solidFill>
                  <a:schemeClr val="bg1"/>
                </a:solidFill>
              </a:rPr>
              <a:t> die </a:t>
            </a:r>
            <a:r>
              <a:rPr lang="en-US" sz="1600" baseline="0" noProof="0" dirty="0" err="1">
                <a:solidFill>
                  <a:schemeClr val="bg1"/>
                </a:solidFill>
              </a:rPr>
              <a:t>schraffierte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Fläche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mit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einem</a:t>
            </a:r>
            <a:r>
              <a:rPr lang="en-US" sz="1600" baseline="0" noProof="0" dirty="0">
                <a:solidFill>
                  <a:schemeClr val="bg1"/>
                </a:solidFill>
              </a:rPr>
              <a:t> </a:t>
            </a:r>
            <a:r>
              <a:rPr lang="en-US" sz="1600" baseline="0" noProof="0" dirty="0" err="1">
                <a:solidFill>
                  <a:schemeClr val="bg1"/>
                </a:solidFill>
              </a:rPr>
              <a:t>Bild</a:t>
            </a:r>
            <a:r>
              <a:rPr lang="en-US" sz="1600" baseline="0" noProof="0" dirty="0">
                <a:solidFill>
                  <a:schemeClr val="bg1"/>
                </a:solidFill>
              </a:rPr>
              <a:t> ab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Please cover</a:t>
            </a:r>
            <a:r>
              <a:rPr lang="en-US" sz="1600" baseline="0" noProof="0" dirty="0">
                <a:solidFill>
                  <a:schemeClr val="bg1"/>
                </a:solidFill>
              </a:rPr>
              <a:t> the shaded area with a picture</a:t>
            </a:r>
            <a:r>
              <a:rPr lang="en-US" sz="1600" noProof="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600" noProof="0" dirty="0">
                <a:solidFill>
                  <a:schemeClr val="bg1"/>
                </a:solidFill>
              </a:rPr>
              <a:t>(24,4 x 18,0 cm)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1397" y="4401108"/>
            <a:ext cx="10896188" cy="418502"/>
          </a:xfrm>
        </p:spPr>
        <p:txBody>
          <a:bodyPr tIns="0" rIns="0" bIns="0" anchor="t" anchorCtr="0">
            <a:norm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1397" y="4746878"/>
            <a:ext cx="10896187" cy="1138230"/>
          </a:xfrm>
        </p:spPr>
        <p:txBody>
          <a:bodyPr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7" y="6021289"/>
            <a:ext cx="3504787" cy="368813"/>
          </a:xfrm>
        </p:spPr>
        <p:txBody>
          <a:bodyPr tIns="0" bIns="0" anchor="b" anchorCtr="0">
            <a:normAutofit/>
          </a:bodyPr>
          <a:lstStyle>
            <a:lvl1pPr marL="0" indent="0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URL</a:t>
            </a:r>
          </a:p>
          <a:p>
            <a:pPr lvl="0"/>
            <a:endParaRPr lang="en-US" noProof="0"/>
          </a:p>
        </p:txBody>
      </p:sp>
      <p:grpSp>
        <p:nvGrpSpPr>
          <p:cNvPr id="4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16" name="Rechteck 15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Rechteck 17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9" name="Rechteck 18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noProof="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</a:p>
          </p:txBody>
        </p:sp>
      </p:grpSp>
      <p:sp>
        <p:nvSpPr>
          <p:cNvPr id="22" name="Textplatzhalt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055140" y="5881689"/>
            <a:ext cx="1545600" cy="528636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 baseline="0"/>
            </a:lvl1pPr>
          </a:lstStyle>
          <a:p>
            <a:pPr lvl="0"/>
            <a:r>
              <a:rPr lang="en-US" noProof="0" dirty="0"/>
              <a:t>  </a:t>
            </a:r>
          </a:p>
          <a:p>
            <a:pPr lvl="0"/>
            <a:endParaRPr lang="en-US" noProof="0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2" hasCustomPrompt="1"/>
          </p:nvPr>
        </p:nvSpPr>
        <p:spPr>
          <a:xfrm>
            <a:off x="670985" y="1"/>
            <a:ext cx="3407833" cy="1304924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en-US" noProof="0"/>
              <a:t>Das Quality Seal hat im Vordergrund zu stehen.</a:t>
            </a:r>
            <a:br>
              <a:rPr lang="en-US" noProof="0"/>
            </a:br>
            <a:r>
              <a:rPr lang="en-US" noProof="0"/>
              <a:t>Bitte ändern Sie nicht die Größe oder Position.</a:t>
            </a:r>
            <a:br>
              <a:rPr lang="en-US" noProof="0"/>
            </a:br>
            <a:r>
              <a:rPr lang="en-US" noProof="0"/>
              <a:t>The Quality Seal has to stay on top. </a:t>
            </a:r>
            <a:br>
              <a:rPr lang="en-US" noProof="0"/>
            </a:br>
            <a:r>
              <a:rPr lang="en-US" noProof="0"/>
              <a:t>Please do not change size or position.</a:t>
            </a:r>
          </a:p>
          <a:p>
            <a:pPr lvl="0"/>
            <a:endParaRPr lang="en-US" noProof="0"/>
          </a:p>
        </p:txBody>
      </p:sp>
      <p:sp>
        <p:nvSpPr>
          <p:cNvPr id="31" name="Rechteck 30"/>
          <p:cNvSpPr/>
          <p:nvPr/>
        </p:nvSpPr>
        <p:spPr>
          <a:xfrm>
            <a:off x="671397" y="-567404"/>
            <a:ext cx="11520603" cy="36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 rtlCol="0" anchor="t" anchorCtr="0"/>
          <a:lstStyle/>
          <a:p>
            <a:r>
              <a:rPr lang="en-US" sz="900" noProof="0">
                <a:solidFill>
                  <a:schemeClr val="tx1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r>
              <a:rPr lang="en-US" sz="900" noProof="0">
                <a:solidFill>
                  <a:schemeClr val="tx1"/>
                </a:solidFill>
              </a:rPr>
              <a:t>If you insert a new picture: Right click on the picture and select “Send to the back” to position it behind the Quality Seal.</a:t>
            </a:r>
          </a:p>
        </p:txBody>
      </p:sp>
      <p:cxnSp>
        <p:nvCxnSpPr>
          <p:cNvPr id="32" name="Gerade Verbindung 31"/>
          <p:cNvCxnSpPr/>
          <p:nvPr/>
        </p:nvCxnSpPr>
        <p:spPr>
          <a:xfrm>
            <a:off x="671397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4079776" y="-171400"/>
            <a:ext cx="0" cy="13384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rot="5400000">
            <a:off x="-137909" y="1215538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 rot="5400000">
            <a:off x="-151477" y="-89227"/>
            <a:ext cx="0" cy="178453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1530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(silver)">
    <p:bg>
      <p:bgPr>
        <a:gradFill>
          <a:gsLst>
            <a:gs pos="15000">
              <a:srgbClr val="747474"/>
            </a:gs>
            <a:gs pos="50000">
              <a:srgbClr val="D9D9D9"/>
            </a:gs>
            <a:gs pos="85000">
              <a:srgbClr val="74747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4535486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Bild 4" descr="I:\Continental\_charts\_pot\PPT-Redesign2013\Logos\CBS\CBS_gr.emf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73386" y="343504"/>
            <a:ext cx="1223365" cy="417600"/>
          </a:xfrm>
          <a:prstGeom prst="rect">
            <a:avLst/>
          </a:prstGeom>
          <a:noFill/>
        </p:spPr>
      </p:pic>
      <p:pic>
        <p:nvPicPr>
          <p:cNvPr id="15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" y="6094965"/>
            <a:ext cx="2476800" cy="570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erade Verbindung 12"/>
          <p:cNvCxnSpPr/>
          <p:nvPr/>
        </p:nvCxnSpPr>
        <p:spPr>
          <a:xfrm>
            <a:off x="527051" y="6044592"/>
            <a:ext cx="111379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5"/>
          <p:cNvGrpSpPr/>
          <p:nvPr/>
        </p:nvGrpSpPr>
        <p:grpSpPr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20" name="Rechteck 19"/>
            <p:cNvSpPr/>
            <p:nvPr userDrawn="1"/>
          </p:nvSpPr>
          <p:spPr>
            <a:xfrm>
              <a:off x="0" y="0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1" name="Rechteck 20"/>
            <p:cNvSpPr/>
            <p:nvPr userDrawn="1"/>
          </p:nvSpPr>
          <p:spPr>
            <a:xfrm>
              <a:off x="0" y="6669087"/>
              <a:ext cx="9144000" cy="18891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0" y="0"/>
              <a:ext cx="179388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8964612" y="0"/>
              <a:ext cx="179387" cy="685799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noProof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9" name="Text Box 2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79777" y="6375515"/>
            <a:ext cx="3635705" cy="12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ctr" defTabSz="895888"/>
            <a:r>
              <a:rPr lang="en-US" sz="700" noProof="0" dirty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  <p:sp>
        <p:nvSpPr>
          <p:cNvPr id="24" name="Text Box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79777" y="6237313"/>
            <a:ext cx="3635704" cy="13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895888"/>
            <a:r>
              <a:rPr lang="en-US" sz="700" b="1" noProof="0" dirty="0">
                <a:solidFill>
                  <a:schemeClr val="tx1"/>
                </a:solidFill>
                <a:latin typeface="+mn-lt"/>
              </a:rPr>
              <a:t>Occupant Safety &amp; </a:t>
            </a:r>
            <a:r>
              <a:rPr lang="en-US" sz="700" b="1" noProof="0" dirty="0" err="1">
                <a:solidFill>
                  <a:schemeClr val="tx1"/>
                </a:solidFill>
                <a:latin typeface="+mn-lt"/>
              </a:rPr>
              <a:t>Intertial</a:t>
            </a:r>
            <a:r>
              <a:rPr lang="en-US" sz="700" b="1" noProof="0" dirty="0">
                <a:solidFill>
                  <a:schemeClr val="tx1"/>
                </a:solidFill>
                <a:latin typeface="+mn-lt"/>
              </a:rPr>
              <a:t> Sensors Segment</a:t>
            </a:r>
          </a:p>
        </p:txBody>
      </p:sp>
    </p:spTree>
    <p:extLst>
      <p:ext uri="{BB962C8B-B14F-4D97-AF65-F5344CB8AC3E}">
        <p14:creationId xmlns:p14="http://schemas.microsoft.com/office/powerpoint/2010/main" val="75564721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45354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82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op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1341438"/>
            <a:ext cx="11137900" cy="2232025"/>
          </a:xfrm>
        </p:spPr>
        <p:txBody>
          <a:bodyPr/>
          <a:lstStyle>
            <a:lvl1pPr marL="177800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985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ttom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7051" y="3644900"/>
            <a:ext cx="11137900" cy="2232024"/>
          </a:xfrm>
        </p:spPr>
        <p:txBody>
          <a:bodyPr/>
          <a:lstStyle>
            <a:lvl1pPr marL="177800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85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27052" y="1341438"/>
            <a:ext cx="5520267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42568" y="1341438"/>
            <a:ext cx="5522384" cy="4535487"/>
          </a:xfrm>
        </p:spPr>
        <p:txBody>
          <a:bodyPr vert="horz" lIns="0" tIns="18000" rIns="0" bIns="18000"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527052" y="296863"/>
            <a:ext cx="11137899" cy="719137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0416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12"/>
          <p:cNvCxnSpPr/>
          <p:nvPr/>
        </p:nvCxnSpPr>
        <p:spPr>
          <a:xfrm>
            <a:off x="527051" y="6044592"/>
            <a:ext cx="11137900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Bild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36850" y="6095033"/>
            <a:ext cx="2476500" cy="5700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  <a:prstGeom prst="rect">
            <a:avLst/>
          </a:prstGeom>
        </p:spPr>
        <p:txBody>
          <a:bodyPr vert="horz" lIns="0" tIns="0" rIns="91440" bIns="0" rtlCol="0" anchor="b" anchorCtr="0">
            <a:normAutofit/>
          </a:bodyPr>
          <a:lstStyle/>
          <a:p>
            <a:r>
              <a:rPr lang="en-US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27051" y="1341439"/>
            <a:ext cx="11137900" cy="4535487"/>
          </a:xfrm>
          <a:prstGeom prst="rect">
            <a:avLst/>
          </a:prstGeom>
        </p:spPr>
        <p:txBody>
          <a:bodyPr vert="horz" lIns="0" tIns="18000" rIns="0" bIns="18000" rtlCol="0">
            <a:normAutofit/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4" name="Datumsplatzhalter 23"/>
          <p:cNvSpPr>
            <a:spLocks noGrp="1"/>
          </p:cNvSpPr>
          <p:nvPr>
            <p:ph type="dt" sz="half" idx="2"/>
          </p:nvPr>
        </p:nvSpPr>
        <p:spPr>
          <a:xfrm>
            <a:off x="8467313" y="6224489"/>
            <a:ext cx="2669247" cy="15044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fld id="{925FEBE1-1D5E-4F90-8696-F319E50A0DA1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25" name="Fußzeilenplatzhalter 24"/>
          <p:cNvSpPr>
            <a:spLocks noGrp="1"/>
          </p:cNvSpPr>
          <p:nvPr>
            <p:ph type="ftr" sz="quarter" idx="3"/>
          </p:nvPr>
        </p:nvSpPr>
        <p:spPr>
          <a:xfrm>
            <a:off x="8467314" y="6375515"/>
            <a:ext cx="2669247" cy="150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4"/>
          </p:nvPr>
        </p:nvSpPr>
        <p:spPr>
          <a:xfrm>
            <a:off x="11184566" y="6375515"/>
            <a:ext cx="480385" cy="150440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r">
              <a:defRPr sz="700" b="1">
                <a:solidFill>
                  <a:schemeClr val="tx1"/>
                </a:solidFill>
                <a:latin typeface="+mn-lt"/>
              </a:defRPr>
            </a:lvl1pPr>
          </a:lstStyle>
          <a:p>
            <a:fld id="{C7ECFAF6-AF7F-42E5-8AE1-2873E93C3D2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Ellipse 3" hidden="1"/>
          <p:cNvSpPr/>
          <p:nvPr>
            <p:custDataLst>
              <p:tags r:id="rId22"/>
            </p:custDataLst>
          </p:nvPr>
        </p:nvSpPr>
        <p:spPr>
          <a:xfrm>
            <a:off x="-1693333" y="-127000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 Box 23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079777" y="6237313"/>
            <a:ext cx="3635704" cy="13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895888"/>
            <a:r>
              <a:rPr lang="en-US" sz="700" b="1" noProof="0" dirty="0">
                <a:solidFill>
                  <a:schemeClr val="tx1"/>
                </a:solidFill>
                <a:latin typeface="+mn-lt"/>
              </a:rPr>
              <a:t>Occupant Safety &amp; </a:t>
            </a:r>
            <a:r>
              <a:rPr lang="en-US" sz="700" b="1" noProof="0" dirty="0" err="1">
                <a:solidFill>
                  <a:schemeClr val="tx1"/>
                </a:solidFill>
                <a:latin typeface="+mn-lt"/>
              </a:rPr>
              <a:t>Intertial</a:t>
            </a:r>
            <a:r>
              <a:rPr lang="en-US" sz="700" b="1" noProof="0" dirty="0">
                <a:solidFill>
                  <a:schemeClr val="tx1"/>
                </a:solidFill>
                <a:latin typeface="+mn-lt"/>
              </a:rPr>
              <a:t> Sensors Segment</a:t>
            </a:r>
          </a:p>
        </p:txBody>
      </p:sp>
      <p:sp>
        <p:nvSpPr>
          <p:cNvPr id="17" name="Text Box 2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079777" y="6375515"/>
            <a:ext cx="3635705" cy="12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t" anchorCtr="0"/>
          <a:lstStyle/>
          <a:p>
            <a:pPr algn="ctr" defTabSz="895888"/>
            <a:r>
              <a:rPr lang="en-US" sz="700" noProof="0" dirty="0">
                <a:solidFill>
                  <a:schemeClr val="tx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2430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2" r:id="rId20"/>
  </p:sldLayoutIdLst>
  <p:transition>
    <p:fade/>
  </p:transition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Arial" pitchFamily="34" charset="0"/>
        </a:defRPr>
      </a:lvl1pPr>
    </p:titleStyle>
    <p:bodyStyle>
      <a:lvl1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41338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5412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616075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25000"/>
        <a:buFont typeface="Arial" pitchFamily="34" charset="0"/>
        <a:buChar char="›"/>
        <a:defRPr sz="16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13047" y="4321355"/>
            <a:ext cx="10306461" cy="113823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ea typeface="+mj-ea"/>
              </a:rPr>
              <a:t>ALGO UVT Challenge Intro</a:t>
            </a:r>
          </a:p>
        </p:txBody>
      </p:sp>
      <p:sp>
        <p:nvSpPr>
          <p:cNvPr id="13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2028316" y="6021289"/>
            <a:ext cx="5075797" cy="368813"/>
          </a:xfrm>
        </p:spPr>
        <p:txBody>
          <a:bodyPr>
            <a:normAutofit/>
          </a:bodyPr>
          <a:lstStyle/>
          <a:p>
            <a:pPr algn="l"/>
            <a:r>
              <a:rPr lang="en-US" sz="800" dirty="0"/>
              <a:t>Chassis &amp; Safety | Passive Safety &amp; </a:t>
            </a:r>
            <a:r>
              <a:rPr lang="en-US" sz="800" dirty="0" err="1"/>
              <a:t>Sensorics</a:t>
            </a:r>
            <a:endParaRPr lang="en-US" sz="800" dirty="0"/>
          </a:p>
        </p:txBody>
      </p:sp>
      <p:pic>
        <p:nvPicPr>
          <p:cNvPr id="14" name="Picture 11" descr="SensePlan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391" y="6163017"/>
            <a:ext cx="1189181" cy="280800"/>
          </a:xfrm>
          <a:prstGeom prst="rect">
            <a:avLst/>
          </a:prstGeom>
        </p:spPr>
      </p:pic>
      <p:pic>
        <p:nvPicPr>
          <p:cNvPr id="7" name="Picture 6" descr="conti_senseplanact_Poster_xs_v25.png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6274" y="5741952"/>
            <a:ext cx="8748000" cy="5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491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CB3E04-E1CB-4F9C-8011-EA5A07A250FB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What we check in reviews?</a:t>
            </a:r>
          </a:p>
        </p:txBody>
      </p:sp>
      <p:pic>
        <p:nvPicPr>
          <p:cNvPr id="3" name="Picture 2" descr="A desktop computer sitting on top of a desk&#10;&#10;Description generated with high confidence">
            <a:extLst>
              <a:ext uri="{FF2B5EF4-FFF2-40B4-BE49-F238E27FC236}">
                <a16:creationId xmlns:a16="http://schemas.microsoft.com/office/drawing/2014/main" id="{569C335C-A939-4750-A852-6710FF49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990601"/>
            <a:ext cx="6496049" cy="4533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9F115-5367-4E1A-9048-6AEBC260C6FE}"/>
              </a:ext>
            </a:extLst>
          </p:cNvPr>
          <p:cNvSpPr txBox="1"/>
          <p:nvPr/>
        </p:nvSpPr>
        <p:spPr>
          <a:xfrm>
            <a:off x="6790915" y="242677"/>
            <a:ext cx="418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Respect 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1354389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CB3E04-E1CB-4F9C-8011-EA5A07A250FB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What we check in reviews?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9F115-5367-4E1A-9048-6AEBC260C6FE}"/>
              </a:ext>
            </a:extLst>
          </p:cNvPr>
          <p:cNvSpPr txBox="1"/>
          <p:nvPr/>
        </p:nvSpPr>
        <p:spPr>
          <a:xfrm>
            <a:off x="6096000" y="242677"/>
            <a:ext cx="5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should be easy to understand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C006F-A33A-43E6-8170-603F27F8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17" y="845626"/>
            <a:ext cx="6032500" cy="47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666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9DDA-7BD9-4A72-AD2D-371161E9BBC9}" type="datetime3">
              <a:rPr lang="en-US" noProof="0" smtClean="0"/>
              <a:pPr/>
              <a:t>27 November 2018</a:t>
            </a:fld>
            <a:endParaRPr lang="en-US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Author, © Continental AG</a:t>
            </a:r>
            <a:endParaRPr lang="en-US" noProof="0" dirty="0"/>
          </a:p>
        </p:txBody>
      </p:sp>
      <p:pic>
        <p:nvPicPr>
          <p:cNvPr id="9" name="Picture 2" descr="D:\Continental\MBM-Jourdan\Executive-Convention\2014\Handy-Cleaner\Grafiken-Einzeln\Continental_Visual_Handy_cleaner-Hintergru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61" y="188640"/>
            <a:ext cx="11708780" cy="6487223"/>
          </a:xfrm>
          <a:prstGeom prst="rect">
            <a:avLst/>
          </a:prstGeom>
          <a:noFill/>
        </p:spPr>
      </p:pic>
      <p:pic>
        <p:nvPicPr>
          <p:cNvPr id="10" name="Picture 3" descr="D:\Continental\MBM-Jourdan\Executive-Convention\2014\Handy-Cleaner\Grafiken-Einzeln\Pad-mit-C&amp;S\Continental_Visual_Handy_cleaner_C&amp;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7568" y="4005065"/>
            <a:ext cx="3117936" cy="2112785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1524000" y="0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410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AB9BC-EC3C-4486-9684-3F656F14D41E}" type="datetime3">
              <a:rPr lang="en-US" noProof="0" smtClean="0"/>
              <a:pPr/>
              <a:t>27 November 2018</a:t>
            </a:fld>
            <a:endParaRPr lang="en-US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Author, © Continental AG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9" y="-171400"/>
            <a:ext cx="8353425" cy="71913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/>
              <a:t>Occupant Movement Estimation</a:t>
            </a:r>
          </a:p>
        </p:txBody>
      </p: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9170989" y="157163"/>
            <a:ext cx="1195387" cy="646112"/>
            <a:chOff x="2037" y="665"/>
            <a:chExt cx="1392" cy="965"/>
          </a:xfrm>
        </p:grpSpPr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2112" y="749"/>
              <a:ext cx="1290" cy="799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</p:spPr>
          <p:txBody>
            <a:bodyPr lIns="104306" tIns="52153" rIns="104306" bIns="52153"/>
            <a:lstStyle/>
            <a:p>
              <a:pPr defTabSz="1042988">
                <a:spcBef>
                  <a:spcPct val="25000"/>
                </a:spcBef>
              </a:pPr>
              <a:endParaRPr lang="en-US" sz="1000" b="1">
                <a:solidFill>
                  <a:srgbClr val="F8F8F8"/>
                </a:solidFill>
                <a:latin typeface="Siemens Sans" pitchFamily="2" charset="0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/>
          </p:nvSpPr>
          <p:spPr bwMode="gray">
            <a:xfrm>
              <a:off x="2037" y="665"/>
              <a:ext cx="1392" cy="965"/>
            </a:xfrm>
            <a:prstGeom prst="rect">
              <a:avLst/>
            </a:prstGeom>
            <a:solidFill>
              <a:srgbClr val="F6A23C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5988"/>
              <a:r>
                <a:rPr lang="de-DE" sz="1000" b="1" dirty="0" err="1">
                  <a:solidFill>
                    <a:srgbClr val="F8F8F8"/>
                  </a:solidFill>
                </a:rPr>
                <a:t>Occupant</a:t>
              </a:r>
              <a:r>
                <a:rPr lang="de-DE" sz="1000" b="1" dirty="0">
                  <a:solidFill>
                    <a:srgbClr val="F8F8F8"/>
                  </a:solidFill>
                </a:rPr>
                <a:t> </a:t>
              </a:r>
            </a:p>
            <a:p>
              <a:pPr defTabSz="915988"/>
              <a:r>
                <a:rPr lang="de-DE" sz="1000" b="1" dirty="0">
                  <a:solidFill>
                    <a:srgbClr val="F8F8F8"/>
                  </a:solidFill>
                </a:rPr>
                <a:t>Movement</a:t>
              </a:r>
            </a:p>
            <a:p>
              <a:pPr defTabSz="915988"/>
              <a:r>
                <a:rPr lang="de-DE" sz="1000" b="1" dirty="0" err="1">
                  <a:solidFill>
                    <a:srgbClr val="F8F8F8"/>
                  </a:solidFill>
                </a:rPr>
                <a:t>Estimation</a:t>
              </a:r>
              <a:endParaRPr lang="en-US" sz="1000" b="1" dirty="0">
                <a:solidFill>
                  <a:srgbClr val="F8F8F8"/>
                </a:solidFill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106" y="756"/>
              <a:ext cx="1233" cy="792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3119" y="797"/>
              <a:ext cx="288" cy="17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1865313" y="996951"/>
            <a:ext cx="8585200" cy="4786313"/>
            <a:chOff x="341313" y="996950"/>
            <a:chExt cx="8585200" cy="4786313"/>
          </a:xfrm>
        </p:grpSpPr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4278313" y="1028700"/>
              <a:ext cx="3895725" cy="3540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79375" tIns="39688" rIns="79375" bIns="39688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2000">
                  <a:solidFill>
                    <a:srgbClr val="000000"/>
                  </a:solidFill>
                </a:rPr>
                <a:t>Optimum Time to Deploy (TTF)</a:t>
              </a: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4271963" y="1511300"/>
              <a:ext cx="1371600" cy="265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600" b="1">
                  <a:solidFill>
                    <a:srgbClr val="000000"/>
                  </a:solidFill>
                </a:rPr>
                <a:t>TTF       =    t</a:t>
              </a:r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4605338" y="1663700"/>
              <a:ext cx="533400" cy="2095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200" b="1">
                  <a:solidFill>
                    <a:srgbClr val="000000"/>
                  </a:solidFill>
                </a:rPr>
                <a:t>opt</a:t>
              </a: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5491163" y="1587500"/>
              <a:ext cx="2362200" cy="2238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300">
                  <a:solidFill>
                    <a:srgbClr val="000000"/>
                  </a:solidFill>
                </a:rPr>
                <a:t>Displacement Occupant*</a:t>
              </a:r>
              <a:endParaRPr lang="en-US" sz="1300" b="1">
                <a:solidFill>
                  <a:srgbClr val="000000"/>
                </a:solidFill>
              </a:endParaRPr>
            </a:p>
          </p:txBody>
        </p:sp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7358063" y="1514475"/>
              <a:ext cx="466725" cy="265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600" b="1">
                  <a:solidFill>
                    <a:srgbClr val="000000"/>
                  </a:solidFill>
                </a:rPr>
                <a:t>-  t</a:t>
              </a: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4354513" y="1965325"/>
              <a:ext cx="4572000" cy="22383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44450" tIns="22225" rIns="44450" bIns="22225">
              <a:spAutoFit/>
            </a:bodyPr>
            <a:lstStyle/>
            <a:p>
              <a:pPr defTabSz="661988" eaLnBrk="0" hangingPunct="0">
                <a:lnSpc>
                  <a:spcPct val="90000"/>
                </a:lnSpc>
                <a:spcBef>
                  <a:spcPct val="50000"/>
                </a:spcBef>
              </a:pPr>
              <a:r>
                <a:rPr lang="en-US" sz="1300">
                  <a:solidFill>
                    <a:srgbClr val="000000"/>
                  </a:solidFill>
                </a:rPr>
                <a:t>* Occupant Displacement should not influence bag inflation</a:t>
              </a:r>
            </a:p>
          </p:txBody>
        </p:sp>
        <p:pic>
          <p:nvPicPr>
            <p:cNvPr id="20" name="Picture 11" descr="airbag_0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4488" y="996950"/>
              <a:ext cx="3773487" cy="3424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12"/>
            <p:cNvSpPr>
              <a:spLocks noChangeArrowheads="1"/>
            </p:cNvSpPr>
            <p:nvPr/>
          </p:nvSpPr>
          <p:spPr bwMode="auto">
            <a:xfrm>
              <a:off x="341313" y="5073650"/>
              <a:ext cx="8412162" cy="709613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lg" len="lg"/>
            </a:ln>
          </p:spPr>
          <p:txBody>
            <a:bodyPr lIns="90000" tIns="46800" rIns="90000" bIns="46800">
              <a:spAutoFit/>
            </a:bodyPr>
            <a:lstStyle/>
            <a:p>
              <a:pPr algn="l"/>
              <a:r>
                <a:rPr lang="en-US" sz="2000"/>
                <a:t>Good prediction of occupant displacement enable optimal time for deploy decision.</a:t>
              </a:r>
              <a:endParaRPr lang="en-US" b="1"/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4200525" y="2452688"/>
              <a:ext cx="4438650" cy="14922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lg" len="lg"/>
            </a:ln>
          </p:spPr>
          <p:txBody>
            <a:bodyPr lIns="90000" tIns="46800" rIns="90000" bIns="46800">
              <a:spAutoFit/>
            </a:bodyPr>
            <a:lstStyle/>
            <a:p>
              <a:pPr algn="l">
                <a:lnSpc>
                  <a:spcPct val="170000"/>
                </a:lnSpc>
              </a:pPr>
              <a:r>
                <a:rPr lang="en-US">
                  <a:solidFill>
                    <a:schemeClr val="hlink"/>
                  </a:solidFill>
                </a:rPr>
                <a:t>Adjustable thresholds</a:t>
              </a:r>
              <a:r>
                <a:rPr lang="en-US"/>
                <a:t> defined according to the occupant belt status and compared to the </a:t>
              </a:r>
              <a:r>
                <a:rPr lang="en-US">
                  <a:solidFill>
                    <a:schemeClr val="hlink"/>
                  </a:solidFill>
                </a:rPr>
                <a:t>predicted displacement</a:t>
              </a:r>
              <a:r>
                <a:rPr lang="en-US"/>
                <a:t>.</a:t>
              </a: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3005976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pic>
        <p:nvPicPr>
          <p:cNvPr id="10" name="Wall_32kph_ECU_X">
            <a:hlinkClick r:id="" action="ppaction://media"/>
            <a:extLst>
              <a:ext uri="{FF2B5EF4-FFF2-40B4-BE49-F238E27FC236}">
                <a16:creationId xmlns:a16="http://schemas.microsoft.com/office/drawing/2014/main" id="{4CDEA20D-5E24-46B2-A0EF-EC5EECB4AD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35560"/>
            <a:ext cx="6927851" cy="55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83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gen 1"/>
          <p:cNvSpPr/>
          <p:nvPr/>
        </p:nvSpPr>
        <p:spPr>
          <a:xfrm rot="10800000">
            <a:off x="1244951" y="1563379"/>
            <a:ext cx="1245644" cy="2859699"/>
          </a:xfrm>
          <a:prstGeom prst="arc">
            <a:avLst>
              <a:gd name="adj1" fmla="val 16935097"/>
              <a:gd name="adj2" fmla="val 4693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11184568" y="6220319"/>
            <a:ext cx="480385" cy="150440"/>
          </a:xfrm>
          <a:prstGeom prst="rect">
            <a:avLst/>
          </a:prstGeom>
        </p:spPr>
        <p:txBody>
          <a:bodyPr/>
          <a:lstStyle/>
          <a:p>
            <a:fld id="{ADA48181-2C78-49CB-8C52-912A07842C2E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15" y="1097479"/>
            <a:ext cx="8643455" cy="3579660"/>
          </a:xfrm>
          <a:prstGeom prst="rect">
            <a:avLst/>
          </a:prstGeom>
        </p:spPr>
      </p:pic>
      <p:sp>
        <p:nvSpPr>
          <p:cNvPr id="48" name="Ellipse 47"/>
          <p:cNvSpPr/>
          <p:nvPr/>
        </p:nvSpPr>
        <p:spPr>
          <a:xfrm>
            <a:off x="3023659" y="6010198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7415805" y="6041899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7771514" y="5925277"/>
            <a:ext cx="888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67" dirty="0" err="1"/>
              <a:t>gSat</a:t>
            </a:r>
            <a:endParaRPr lang="de-DE" sz="2667" dirty="0"/>
          </a:p>
        </p:txBody>
      </p:sp>
      <p:sp>
        <p:nvSpPr>
          <p:cNvPr id="51" name="Textfeld 50"/>
          <p:cNvSpPr txBox="1"/>
          <p:nvPr/>
        </p:nvSpPr>
        <p:spPr>
          <a:xfrm>
            <a:off x="3379329" y="5925277"/>
            <a:ext cx="888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67" dirty="0" err="1"/>
              <a:t>pSat</a:t>
            </a:r>
            <a:endParaRPr lang="de-DE" sz="2667" dirty="0"/>
          </a:p>
        </p:txBody>
      </p:sp>
      <p:sp>
        <p:nvSpPr>
          <p:cNvPr id="52" name="Rechteck 51"/>
          <p:cNvSpPr/>
          <p:nvPr/>
        </p:nvSpPr>
        <p:spPr>
          <a:xfrm>
            <a:off x="2021184" y="1518120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echteck 52"/>
          <p:cNvSpPr/>
          <p:nvPr/>
        </p:nvSpPr>
        <p:spPr>
          <a:xfrm>
            <a:off x="2021184" y="3908318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5242807" y="1301980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5242807" y="4080018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6238791" y="1301980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6238791" y="4080322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5511771" y="2304386"/>
            <a:ext cx="1087676" cy="99181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r>
              <a:rPr lang="de-DE" sz="1867" dirty="0">
                <a:solidFill>
                  <a:schemeClr val="bg2">
                    <a:lumMod val="10000"/>
                  </a:schemeClr>
                </a:solidFill>
              </a:rPr>
              <a:t>ECU</a:t>
            </a:r>
          </a:p>
        </p:txBody>
      </p:sp>
      <p:sp>
        <p:nvSpPr>
          <p:cNvPr id="59" name="Rechteck 58"/>
          <p:cNvSpPr/>
          <p:nvPr/>
        </p:nvSpPr>
        <p:spPr>
          <a:xfrm>
            <a:off x="6055608" y="2572163"/>
            <a:ext cx="508941" cy="249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High G</a:t>
            </a:r>
          </a:p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X / Y</a:t>
            </a:r>
          </a:p>
        </p:txBody>
      </p:sp>
      <p:sp>
        <p:nvSpPr>
          <p:cNvPr id="60" name="Rechteck 59"/>
          <p:cNvSpPr/>
          <p:nvPr/>
        </p:nvSpPr>
        <p:spPr>
          <a:xfrm>
            <a:off x="5420642" y="2572163"/>
            <a:ext cx="508941" cy="249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Roll Rate</a:t>
            </a:r>
          </a:p>
        </p:txBody>
      </p:sp>
      <p:sp>
        <p:nvSpPr>
          <p:cNvPr id="61" name="Rechteck 60"/>
          <p:cNvSpPr/>
          <p:nvPr/>
        </p:nvSpPr>
        <p:spPr>
          <a:xfrm>
            <a:off x="5420642" y="2881439"/>
            <a:ext cx="508941" cy="249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Low g z/y</a:t>
            </a:r>
          </a:p>
        </p:txBody>
      </p:sp>
      <p:sp>
        <p:nvSpPr>
          <p:cNvPr id="62" name="Ellipse 61"/>
          <p:cNvSpPr/>
          <p:nvPr/>
        </p:nvSpPr>
        <p:spPr>
          <a:xfrm>
            <a:off x="6096523" y="3616978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63" name="Ellipse 62"/>
          <p:cNvSpPr/>
          <p:nvPr/>
        </p:nvSpPr>
        <p:spPr>
          <a:xfrm>
            <a:off x="5083725" y="3296203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2</a:t>
            </a:r>
          </a:p>
        </p:txBody>
      </p:sp>
      <p:sp>
        <p:nvSpPr>
          <p:cNvPr id="64" name="Ellipse 63"/>
          <p:cNvSpPr/>
          <p:nvPr/>
        </p:nvSpPr>
        <p:spPr>
          <a:xfrm>
            <a:off x="5080167" y="3447162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3</a:t>
            </a:r>
          </a:p>
        </p:txBody>
      </p:sp>
      <p:sp>
        <p:nvSpPr>
          <p:cNvPr id="65" name="Ellipse 64"/>
          <p:cNvSpPr/>
          <p:nvPr/>
        </p:nvSpPr>
        <p:spPr>
          <a:xfrm>
            <a:off x="5211775" y="3368679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4</a:t>
            </a:r>
          </a:p>
        </p:txBody>
      </p:sp>
      <p:sp>
        <p:nvSpPr>
          <p:cNvPr id="66" name="Ellipse 65"/>
          <p:cNvSpPr/>
          <p:nvPr/>
        </p:nvSpPr>
        <p:spPr>
          <a:xfrm>
            <a:off x="5262733" y="3588899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5</a:t>
            </a:r>
          </a:p>
        </p:txBody>
      </p:sp>
      <p:sp>
        <p:nvSpPr>
          <p:cNvPr id="67" name="Ellipse 66"/>
          <p:cNvSpPr/>
          <p:nvPr/>
        </p:nvSpPr>
        <p:spPr>
          <a:xfrm>
            <a:off x="6295021" y="3362037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6</a:t>
            </a:r>
          </a:p>
        </p:txBody>
      </p:sp>
      <p:sp>
        <p:nvSpPr>
          <p:cNvPr id="68" name="Ellipse 67"/>
          <p:cNvSpPr/>
          <p:nvPr/>
        </p:nvSpPr>
        <p:spPr>
          <a:xfrm>
            <a:off x="7518015" y="3616978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7</a:t>
            </a:r>
          </a:p>
        </p:txBody>
      </p:sp>
      <p:sp>
        <p:nvSpPr>
          <p:cNvPr id="69" name="Ellipse 68"/>
          <p:cNvSpPr/>
          <p:nvPr/>
        </p:nvSpPr>
        <p:spPr>
          <a:xfrm>
            <a:off x="5048775" y="2297161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8</a:t>
            </a:r>
          </a:p>
        </p:txBody>
      </p:sp>
      <p:sp>
        <p:nvSpPr>
          <p:cNvPr id="70" name="Ellipse 69"/>
          <p:cNvSpPr/>
          <p:nvPr/>
        </p:nvSpPr>
        <p:spPr>
          <a:xfrm>
            <a:off x="5050578" y="2449935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9</a:t>
            </a:r>
          </a:p>
        </p:txBody>
      </p:sp>
      <p:sp>
        <p:nvSpPr>
          <p:cNvPr id="71" name="Ellipse 70"/>
          <p:cNvSpPr/>
          <p:nvPr/>
        </p:nvSpPr>
        <p:spPr>
          <a:xfrm>
            <a:off x="5198567" y="2372889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10</a:t>
            </a:r>
            <a:endParaRPr lang="de-DE" sz="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6096443" y="2017993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11</a:t>
            </a:r>
          </a:p>
        </p:txBody>
      </p:sp>
      <p:sp>
        <p:nvSpPr>
          <p:cNvPr id="73" name="Ellipse 72"/>
          <p:cNvSpPr/>
          <p:nvPr/>
        </p:nvSpPr>
        <p:spPr>
          <a:xfrm>
            <a:off x="6295021" y="2150373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12</a:t>
            </a:r>
          </a:p>
        </p:txBody>
      </p:sp>
      <p:sp>
        <p:nvSpPr>
          <p:cNvPr id="74" name="Ellipse 73"/>
          <p:cNvSpPr/>
          <p:nvPr/>
        </p:nvSpPr>
        <p:spPr>
          <a:xfrm>
            <a:off x="7525287" y="2020253"/>
            <a:ext cx="142268" cy="14226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13</a:t>
            </a:r>
          </a:p>
        </p:txBody>
      </p:sp>
      <p:sp>
        <p:nvSpPr>
          <p:cNvPr id="75" name="Ellipse 74"/>
          <p:cNvSpPr/>
          <p:nvPr/>
        </p:nvSpPr>
        <p:spPr>
          <a:xfrm>
            <a:off x="5862318" y="365551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14</a:t>
            </a:r>
          </a:p>
        </p:txBody>
      </p:sp>
      <p:sp>
        <p:nvSpPr>
          <p:cNvPr id="76" name="Ellipse 75"/>
          <p:cNvSpPr/>
          <p:nvPr/>
        </p:nvSpPr>
        <p:spPr>
          <a:xfrm>
            <a:off x="5693165" y="366003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15</a:t>
            </a:r>
          </a:p>
        </p:txBody>
      </p:sp>
      <p:sp>
        <p:nvSpPr>
          <p:cNvPr id="77" name="Ellipse 76"/>
          <p:cNvSpPr/>
          <p:nvPr/>
        </p:nvSpPr>
        <p:spPr>
          <a:xfrm>
            <a:off x="6366154" y="3863511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16</a:t>
            </a:r>
          </a:p>
        </p:txBody>
      </p:sp>
      <p:sp>
        <p:nvSpPr>
          <p:cNvPr id="78" name="Ellipse 77"/>
          <p:cNvSpPr/>
          <p:nvPr/>
        </p:nvSpPr>
        <p:spPr>
          <a:xfrm>
            <a:off x="7058410" y="366003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17</a:t>
            </a:r>
          </a:p>
        </p:txBody>
      </p:sp>
      <p:sp>
        <p:nvSpPr>
          <p:cNvPr id="80" name="Ellipse 79"/>
          <p:cNvSpPr/>
          <p:nvPr/>
        </p:nvSpPr>
        <p:spPr>
          <a:xfrm>
            <a:off x="5671898" y="201907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18</a:t>
            </a:r>
          </a:p>
        </p:txBody>
      </p:sp>
      <p:sp>
        <p:nvSpPr>
          <p:cNvPr id="82" name="Ellipse 81"/>
          <p:cNvSpPr/>
          <p:nvPr/>
        </p:nvSpPr>
        <p:spPr>
          <a:xfrm>
            <a:off x="5841191" y="201907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19</a:t>
            </a:r>
          </a:p>
        </p:txBody>
      </p:sp>
      <p:sp>
        <p:nvSpPr>
          <p:cNvPr id="84" name="Ellipse 83"/>
          <p:cNvSpPr/>
          <p:nvPr/>
        </p:nvSpPr>
        <p:spPr>
          <a:xfrm>
            <a:off x="7078615" y="198470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20</a:t>
            </a:r>
          </a:p>
        </p:txBody>
      </p:sp>
      <p:sp>
        <p:nvSpPr>
          <p:cNvPr id="86" name="Ellipse 85"/>
          <p:cNvSpPr/>
          <p:nvPr/>
        </p:nvSpPr>
        <p:spPr>
          <a:xfrm>
            <a:off x="6359674" y="1853878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21</a:t>
            </a:r>
          </a:p>
        </p:txBody>
      </p:sp>
      <p:sp>
        <p:nvSpPr>
          <p:cNvPr id="87" name="Ellipse 86"/>
          <p:cNvSpPr/>
          <p:nvPr/>
        </p:nvSpPr>
        <p:spPr>
          <a:xfrm>
            <a:off x="3149719" y="353488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chemeClr val="bg2">
                    <a:lumMod val="10000"/>
                  </a:schemeClr>
                </a:solidFill>
              </a:rPr>
              <a:t>22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640827" y="4965171"/>
            <a:ext cx="1143262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2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stage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1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3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stage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2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4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Vent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44 Interaction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Bag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89" name="Textfeld 88"/>
          <p:cNvSpPr txBox="1"/>
          <p:nvPr/>
        </p:nvSpPr>
        <p:spPr>
          <a:xfrm>
            <a:off x="8205604" y="4965171"/>
            <a:ext cx="1268296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14 Side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15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Pelvis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17 2nd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Side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16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Window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90" name="Textfeld 89"/>
          <p:cNvSpPr txBox="1"/>
          <p:nvPr/>
        </p:nvSpPr>
        <p:spPr>
          <a:xfrm>
            <a:off x="6914380" y="4965171"/>
            <a:ext cx="1244251" cy="953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5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Kneebag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6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Headrest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29 2nd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front AB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31 2nd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LL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33 Roll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actuator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endParaRPr lang="de-DE" sz="933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91" name="Textfeld 90"/>
          <p:cNvSpPr txBox="1"/>
          <p:nvPr/>
        </p:nvSpPr>
        <p:spPr>
          <a:xfrm>
            <a:off x="3950592" y="4965171"/>
            <a:ext cx="1693092" cy="81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 Driver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pretensioner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7 2nd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26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Sil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end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27 Load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Limiter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28 Adaptive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steering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column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887756" y="68627"/>
            <a:ext cx="1870609" cy="810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defRPr/>
            </a:pP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11 Passenger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pretensioner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13 2nd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23 Buckle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24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Sil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end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25 Load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limiter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92" name="Rechteck 91"/>
          <p:cNvSpPr/>
          <p:nvPr/>
        </p:nvSpPr>
        <p:spPr>
          <a:xfrm>
            <a:off x="5569541" y="396921"/>
            <a:ext cx="1870609" cy="523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defRPr/>
            </a:pP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8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stage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1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9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stage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2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10 Airbag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vent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93" name="Rechteck 92"/>
          <p:cNvSpPr/>
          <p:nvPr/>
        </p:nvSpPr>
        <p:spPr>
          <a:xfrm>
            <a:off x="8208236" y="232775"/>
            <a:ext cx="1870609" cy="66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18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Sidebag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19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Pelvis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20 2nd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sidebag</a:t>
            </a:r>
            <a:b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21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Windowbag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6839205" y="232775"/>
            <a:ext cx="1870609" cy="666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defRPr/>
            </a:pP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12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headrest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>
              <a:defRPr/>
            </a:pP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30 2nd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front AB</a:t>
            </a:r>
          </a:p>
          <a:p>
            <a:pPr fontAlgn="t">
              <a:defRPr/>
            </a:pP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32 2nd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LL</a:t>
            </a:r>
          </a:p>
          <a:p>
            <a:pPr fontAlgn="t">
              <a:defRPr/>
            </a:pP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34 Roll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actuator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96" name="Textfeld 95"/>
          <p:cNvSpPr txBox="1"/>
          <p:nvPr/>
        </p:nvSpPr>
        <p:spPr>
          <a:xfrm>
            <a:off x="2639617" y="4965171"/>
            <a:ext cx="1182425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22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Pyro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Battery</a:t>
            </a:r>
            <a:r>
              <a:rPr lang="de-DE" sz="933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rgbClr val="000000"/>
                </a:solidFill>
                <a:latin typeface="Segoe UI" panose="020B0502040204020203" pitchFamily="34" charset="0"/>
              </a:rPr>
              <a:t>Deploy</a:t>
            </a:r>
            <a:endParaRPr lang="de-DE" sz="933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35 HV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Battery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cut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off</a:t>
            </a:r>
          </a:p>
        </p:txBody>
      </p:sp>
      <p:sp>
        <p:nvSpPr>
          <p:cNvPr id="100" name="Ellipse 99"/>
          <p:cNvSpPr/>
          <p:nvPr/>
        </p:nvSpPr>
        <p:spPr>
          <a:xfrm>
            <a:off x="7372512" y="1316766"/>
            <a:ext cx="355669" cy="355669"/>
          </a:xfrm>
          <a:prstGeom prst="ellipse">
            <a:avLst/>
          </a:prstGeom>
          <a:pattFill prst="dkUpDiag">
            <a:fgClr>
              <a:srgbClr val="92D050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1" name="Ellipse 100"/>
          <p:cNvSpPr/>
          <p:nvPr/>
        </p:nvSpPr>
        <p:spPr>
          <a:xfrm>
            <a:off x="7372512" y="4094803"/>
            <a:ext cx="355669" cy="355669"/>
          </a:xfrm>
          <a:prstGeom prst="ellipse">
            <a:avLst/>
          </a:prstGeom>
          <a:pattFill prst="dkUpDiag">
            <a:fgClr>
              <a:srgbClr val="92D050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2" name="Ellipse 101"/>
          <p:cNvSpPr/>
          <p:nvPr/>
        </p:nvSpPr>
        <p:spPr>
          <a:xfrm>
            <a:off x="3023659" y="6398555"/>
            <a:ext cx="355669" cy="355669"/>
          </a:xfrm>
          <a:prstGeom prst="ellipse">
            <a:avLst/>
          </a:prstGeom>
          <a:pattFill prst="dkUpDiag">
            <a:fgClr>
              <a:srgbClr val="92D050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3" name="Textfeld 102"/>
          <p:cNvSpPr txBox="1"/>
          <p:nvPr/>
        </p:nvSpPr>
        <p:spPr>
          <a:xfrm>
            <a:off x="3402594" y="6309320"/>
            <a:ext cx="138371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67" dirty="0"/>
              <a:t>optional</a:t>
            </a:r>
          </a:p>
        </p:txBody>
      </p:sp>
      <p:sp>
        <p:nvSpPr>
          <p:cNvPr id="79" name="Ellipse 78"/>
          <p:cNvSpPr/>
          <p:nvPr/>
        </p:nvSpPr>
        <p:spPr>
          <a:xfrm>
            <a:off x="6433786" y="2143878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81" name="Ellipse 80"/>
          <p:cNvSpPr/>
          <p:nvPr/>
        </p:nvSpPr>
        <p:spPr>
          <a:xfrm>
            <a:off x="6294583" y="1988841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83" name="Ellipse 82"/>
          <p:cNvSpPr/>
          <p:nvPr/>
        </p:nvSpPr>
        <p:spPr>
          <a:xfrm>
            <a:off x="6433786" y="1988841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85" name="Ellipse 84"/>
          <p:cNvSpPr/>
          <p:nvPr/>
        </p:nvSpPr>
        <p:spPr>
          <a:xfrm>
            <a:off x="6242102" y="3616978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88" name="Ellipse 87"/>
          <p:cNvSpPr/>
          <p:nvPr/>
        </p:nvSpPr>
        <p:spPr>
          <a:xfrm>
            <a:off x="6170501" y="3483890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94" name="Ellipse 93"/>
          <p:cNvSpPr/>
          <p:nvPr/>
        </p:nvSpPr>
        <p:spPr>
          <a:xfrm>
            <a:off x="4656087" y="3463750"/>
            <a:ext cx="142268" cy="142268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28</a:t>
            </a:r>
          </a:p>
        </p:txBody>
      </p:sp>
      <p:sp>
        <p:nvSpPr>
          <p:cNvPr id="104" name="Ellipse 103"/>
          <p:cNvSpPr/>
          <p:nvPr/>
        </p:nvSpPr>
        <p:spPr>
          <a:xfrm>
            <a:off x="6958069" y="325065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105" name="Ellipse 104"/>
          <p:cNvSpPr/>
          <p:nvPr/>
        </p:nvSpPr>
        <p:spPr>
          <a:xfrm>
            <a:off x="6950413" y="2484134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106" name="Ellipse 105"/>
          <p:cNvSpPr/>
          <p:nvPr/>
        </p:nvSpPr>
        <p:spPr>
          <a:xfrm>
            <a:off x="7518015" y="346886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107" name="Ellipse 106"/>
          <p:cNvSpPr/>
          <p:nvPr/>
        </p:nvSpPr>
        <p:spPr>
          <a:xfrm>
            <a:off x="7525287" y="2160131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32</a:t>
            </a:r>
          </a:p>
        </p:txBody>
      </p:sp>
      <p:sp>
        <p:nvSpPr>
          <p:cNvPr id="108" name="Ellipse 107"/>
          <p:cNvSpPr/>
          <p:nvPr/>
        </p:nvSpPr>
        <p:spPr>
          <a:xfrm>
            <a:off x="6839205" y="1498006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109" name="Ellipse 108"/>
          <p:cNvSpPr/>
          <p:nvPr/>
        </p:nvSpPr>
        <p:spPr>
          <a:xfrm>
            <a:off x="6845831" y="412025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110" name="Ellipse 109"/>
          <p:cNvSpPr/>
          <p:nvPr/>
        </p:nvSpPr>
        <p:spPr>
          <a:xfrm>
            <a:off x="3149719" y="314228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35</a:t>
            </a:r>
          </a:p>
        </p:txBody>
      </p:sp>
      <p:sp>
        <p:nvSpPr>
          <p:cNvPr id="111" name="Ellipse 110"/>
          <p:cNvSpPr/>
          <p:nvPr/>
        </p:nvSpPr>
        <p:spPr>
          <a:xfrm>
            <a:off x="2000673" y="369685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112" name="Ellipse 111"/>
          <p:cNvSpPr/>
          <p:nvPr/>
        </p:nvSpPr>
        <p:spPr>
          <a:xfrm>
            <a:off x="3738697" y="409480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113" name="Ellipse 112"/>
          <p:cNvSpPr/>
          <p:nvPr/>
        </p:nvSpPr>
        <p:spPr>
          <a:xfrm>
            <a:off x="3745487" y="1583769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38</a:t>
            </a:r>
          </a:p>
        </p:txBody>
      </p:sp>
      <p:sp>
        <p:nvSpPr>
          <p:cNvPr id="114" name="Ellipse 113"/>
          <p:cNvSpPr/>
          <p:nvPr/>
        </p:nvSpPr>
        <p:spPr>
          <a:xfrm>
            <a:off x="1999378" y="1905086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39</a:t>
            </a:r>
          </a:p>
        </p:txBody>
      </p:sp>
      <p:sp>
        <p:nvSpPr>
          <p:cNvPr id="115" name="Ellipse 114"/>
          <p:cNvSpPr/>
          <p:nvPr/>
        </p:nvSpPr>
        <p:spPr>
          <a:xfrm>
            <a:off x="9456374" y="3571153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16" name="Textfeld 115"/>
          <p:cNvSpPr txBox="1"/>
          <p:nvPr/>
        </p:nvSpPr>
        <p:spPr>
          <a:xfrm>
            <a:off x="1295468" y="4965171"/>
            <a:ext cx="1182425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36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Hood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37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Hood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38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Hood</a:t>
            </a: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39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Active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Hood</a:t>
            </a:r>
          </a:p>
        </p:txBody>
      </p:sp>
      <p:sp>
        <p:nvSpPr>
          <p:cNvPr id="117" name="Ellipse 116"/>
          <p:cNvSpPr/>
          <p:nvPr/>
        </p:nvSpPr>
        <p:spPr>
          <a:xfrm>
            <a:off x="9456374" y="3719691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41</a:t>
            </a:r>
          </a:p>
        </p:txBody>
      </p:sp>
      <p:sp>
        <p:nvSpPr>
          <p:cNvPr id="118" name="Ellipse 117"/>
          <p:cNvSpPr/>
          <p:nvPr/>
        </p:nvSpPr>
        <p:spPr>
          <a:xfrm>
            <a:off x="9456374" y="1917706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119" name="Ellipse 118"/>
          <p:cNvSpPr/>
          <p:nvPr/>
        </p:nvSpPr>
        <p:spPr>
          <a:xfrm>
            <a:off x="9462085" y="206358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43</a:t>
            </a:r>
          </a:p>
        </p:txBody>
      </p:sp>
      <p:sp>
        <p:nvSpPr>
          <p:cNvPr id="120" name="Ellipse 119"/>
          <p:cNvSpPr/>
          <p:nvPr/>
        </p:nvSpPr>
        <p:spPr>
          <a:xfrm>
            <a:off x="5078755" y="2827501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44</a:t>
            </a:r>
          </a:p>
        </p:txBody>
      </p:sp>
      <p:sp>
        <p:nvSpPr>
          <p:cNvPr id="121" name="Ellipse 120"/>
          <p:cNvSpPr/>
          <p:nvPr/>
        </p:nvSpPr>
        <p:spPr>
          <a:xfrm>
            <a:off x="3750907" y="244993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122" name="Ellipse 121"/>
          <p:cNvSpPr/>
          <p:nvPr/>
        </p:nvSpPr>
        <p:spPr>
          <a:xfrm>
            <a:off x="3750907" y="2609245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46</a:t>
            </a:r>
          </a:p>
        </p:txBody>
      </p:sp>
      <p:sp>
        <p:nvSpPr>
          <p:cNvPr id="123" name="Ellipse 122"/>
          <p:cNvSpPr/>
          <p:nvPr/>
        </p:nvSpPr>
        <p:spPr>
          <a:xfrm>
            <a:off x="3750907" y="277855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124" name="Ellipse 123"/>
          <p:cNvSpPr/>
          <p:nvPr/>
        </p:nvSpPr>
        <p:spPr>
          <a:xfrm>
            <a:off x="3750907" y="2948947"/>
            <a:ext cx="142268" cy="14226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de-DE" sz="667" dirty="0">
                <a:solidFill>
                  <a:srgbClr val="FF0000"/>
                </a:solidFill>
              </a:rPr>
              <a:t>48</a:t>
            </a:r>
          </a:p>
        </p:txBody>
      </p:sp>
      <p:sp>
        <p:nvSpPr>
          <p:cNvPr id="125" name="Textfeld 124"/>
          <p:cNvSpPr txBox="1"/>
          <p:nvPr/>
        </p:nvSpPr>
        <p:spPr>
          <a:xfrm>
            <a:off x="10032438" y="4965171"/>
            <a:ext cx="1760732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40 3rd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pretenstioner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41 3rd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load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limiter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126" name="Textfeld 125"/>
          <p:cNvSpPr txBox="1"/>
          <p:nvPr/>
        </p:nvSpPr>
        <p:spPr>
          <a:xfrm>
            <a:off x="9801937" y="561070"/>
            <a:ext cx="1760732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42 3rd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pretenstioner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  <a:p>
            <a:pPr fontAlgn="t"/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43 3rd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row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load</a:t>
            </a:r>
            <a:r>
              <a:rPr lang="de-DE" sz="933" dirty="0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de-DE" sz="933" dirty="0" err="1">
                <a:solidFill>
                  <a:schemeClr val="accent4">
                    <a:lumMod val="50000"/>
                  </a:schemeClr>
                </a:solidFill>
                <a:latin typeface="Segoe UI" panose="020B0502040204020203" pitchFamily="34" charset="0"/>
              </a:rPr>
              <a:t>limiter</a:t>
            </a:r>
            <a:endParaRPr lang="de-DE" sz="933" dirty="0">
              <a:solidFill>
                <a:schemeClr val="accent4">
                  <a:lumMod val="5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127" name="Rechteck 126"/>
          <p:cNvSpPr/>
          <p:nvPr/>
        </p:nvSpPr>
        <p:spPr>
          <a:xfrm>
            <a:off x="6052936" y="2887568"/>
            <a:ext cx="508941" cy="2497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Pitch</a:t>
            </a:r>
          </a:p>
          <a:p>
            <a:pPr algn="ctr"/>
            <a:r>
              <a:rPr lang="de-DE" sz="800" dirty="0">
                <a:solidFill>
                  <a:schemeClr val="bg2">
                    <a:lumMod val="10000"/>
                  </a:schemeClr>
                </a:solidFill>
              </a:rPr>
              <a:t>Rate</a:t>
            </a:r>
          </a:p>
        </p:txBody>
      </p:sp>
      <p:sp>
        <p:nvSpPr>
          <p:cNvPr id="132" name="Pfeil nach unten 131"/>
          <p:cNvSpPr/>
          <p:nvPr/>
        </p:nvSpPr>
        <p:spPr>
          <a:xfrm>
            <a:off x="6433786" y="4178653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3" name="Pfeil nach unten 132"/>
          <p:cNvSpPr/>
          <p:nvPr/>
        </p:nvSpPr>
        <p:spPr>
          <a:xfrm rot="10800000">
            <a:off x="6433786" y="1380221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4" name="Pfeil nach unten 133"/>
          <p:cNvSpPr/>
          <p:nvPr/>
        </p:nvSpPr>
        <p:spPr>
          <a:xfrm rot="5400000">
            <a:off x="2120393" y="1601619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5" name="Pfeil nach unten 134"/>
          <p:cNvSpPr/>
          <p:nvPr/>
        </p:nvSpPr>
        <p:spPr>
          <a:xfrm rot="5400000">
            <a:off x="2129255" y="3997977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6" name="Pfeil nach unten 135"/>
          <p:cNvSpPr/>
          <p:nvPr/>
        </p:nvSpPr>
        <p:spPr>
          <a:xfrm rot="5400000">
            <a:off x="6334885" y="1441640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7" name="Pfeil nach unten 136"/>
          <p:cNvSpPr/>
          <p:nvPr/>
        </p:nvSpPr>
        <p:spPr>
          <a:xfrm rot="5400000">
            <a:off x="6329573" y="4112185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8" name="Rechteck 137"/>
          <p:cNvSpPr/>
          <p:nvPr/>
        </p:nvSpPr>
        <p:spPr>
          <a:xfrm>
            <a:off x="8620651" y="1301980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0" name="Pfeil nach unten 139"/>
          <p:cNvSpPr/>
          <p:nvPr/>
        </p:nvSpPr>
        <p:spPr>
          <a:xfrm>
            <a:off x="8722374" y="4178653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1" name="Pfeil nach unten 140"/>
          <p:cNvSpPr/>
          <p:nvPr/>
        </p:nvSpPr>
        <p:spPr>
          <a:xfrm rot="10800000">
            <a:off x="8728734" y="1380221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2" name="Ellipse 141"/>
          <p:cNvSpPr/>
          <p:nvPr/>
        </p:nvSpPr>
        <p:spPr>
          <a:xfrm>
            <a:off x="1532932" y="1405036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3" name="Ellipse 142"/>
          <p:cNvSpPr/>
          <p:nvPr/>
        </p:nvSpPr>
        <p:spPr>
          <a:xfrm>
            <a:off x="1532932" y="4183074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4" name="Bogen 143"/>
          <p:cNvSpPr/>
          <p:nvPr/>
        </p:nvSpPr>
        <p:spPr>
          <a:xfrm rot="10800000">
            <a:off x="2354079" y="1726036"/>
            <a:ext cx="1245644" cy="2394219"/>
          </a:xfrm>
          <a:prstGeom prst="arc">
            <a:avLst>
              <a:gd name="adj1" fmla="val 16935097"/>
              <a:gd name="adj2" fmla="val 4693000"/>
            </a:avLst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45" name="Ellipse 144"/>
          <p:cNvSpPr/>
          <p:nvPr/>
        </p:nvSpPr>
        <p:spPr>
          <a:xfrm>
            <a:off x="2543606" y="1633171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6" name="Ellipse 145"/>
          <p:cNvSpPr/>
          <p:nvPr/>
        </p:nvSpPr>
        <p:spPr>
          <a:xfrm>
            <a:off x="2543606" y="3813043"/>
            <a:ext cx="355669" cy="355669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7" name="Rechteck 146"/>
          <p:cNvSpPr/>
          <p:nvPr/>
        </p:nvSpPr>
        <p:spPr>
          <a:xfrm>
            <a:off x="1583499" y="2203134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8" name="Pfeil nach unten 147"/>
          <p:cNvSpPr/>
          <p:nvPr/>
        </p:nvSpPr>
        <p:spPr>
          <a:xfrm rot="5400000">
            <a:off x="1682707" y="2286632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1583499" y="2711560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0" name="Pfeil nach unten 149"/>
          <p:cNvSpPr/>
          <p:nvPr/>
        </p:nvSpPr>
        <p:spPr>
          <a:xfrm rot="5400000">
            <a:off x="1682707" y="2795059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1" name="Rechteck 150"/>
          <p:cNvSpPr/>
          <p:nvPr/>
        </p:nvSpPr>
        <p:spPr>
          <a:xfrm>
            <a:off x="1583499" y="3242131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2" name="Pfeil nach unten 151"/>
          <p:cNvSpPr/>
          <p:nvPr/>
        </p:nvSpPr>
        <p:spPr>
          <a:xfrm rot="5400000">
            <a:off x="1682707" y="3325629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4" name="Pfeil nach unten 153"/>
          <p:cNvSpPr/>
          <p:nvPr/>
        </p:nvSpPr>
        <p:spPr>
          <a:xfrm rot="5400000">
            <a:off x="2642814" y="2300755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5" name="Rechteck 154"/>
          <p:cNvSpPr/>
          <p:nvPr/>
        </p:nvSpPr>
        <p:spPr>
          <a:xfrm>
            <a:off x="2543606" y="2725683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8" name="Pfeil nach unten 157"/>
          <p:cNvSpPr/>
          <p:nvPr/>
        </p:nvSpPr>
        <p:spPr>
          <a:xfrm rot="5400000">
            <a:off x="2642814" y="3339752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9" name="Rechteck 158"/>
          <p:cNvSpPr/>
          <p:nvPr/>
        </p:nvSpPr>
        <p:spPr>
          <a:xfrm>
            <a:off x="9772779" y="2785299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0" name="Pfeil nach unten 159"/>
          <p:cNvSpPr/>
          <p:nvPr/>
        </p:nvSpPr>
        <p:spPr>
          <a:xfrm rot="16200000" flipH="1">
            <a:off x="9871987" y="2868797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 rot="16200000">
            <a:off x="569904" y="2766314"/>
            <a:ext cx="181812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Pedestrian</a:t>
            </a:r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Protection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1" name="Textfeld 160"/>
          <p:cNvSpPr txBox="1"/>
          <p:nvPr/>
        </p:nvSpPr>
        <p:spPr>
          <a:xfrm rot="16200000">
            <a:off x="1240942" y="2757215"/>
            <a:ext cx="1856598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 Crash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3" name="Textfeld 162"/>
          <p:cNvSpPr txBox="1"/>
          <p:nvPr/>
        </p:nvSpPr>
        <p:spPr>
          <a:xfrm>
            <a:off x="5327915" y="969118"/>
            <a:ext cx="2408032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 &amp; Side Crash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4" name="Textfeld 163"/>
          <p:cNvSpPr txBox="1"/>
          <p:nvPr/>
        </p:nvSpPr>
        <p:spPr>
          <a:xfrm>
            <a:off x="5327915" y="4513570"/>
            <a:ext cx="2408032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 &amp; Side Crash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6" name="Textfeld 165"/>
          <p:cNvSpPr txBox="1"/>
          <p:nvPr/>
        </p:nvSpPr>
        <p:spPr>
          <a:xfrm rot="16200000">
            <a:off x="9697729" y="2661146"/>
            <a:ext cx="1685270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Rear</a:t>
            </a:r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Crash</a:t>
            </a:r>
          </a:p>
          <a:p>
            <a:pPr algn="ctr"/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Voltage</a:t>
            </a:r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Safety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9" name="Grafik 12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17" t="8480" r="22916" b="10667"/>
          <a:stretch/>
        </p:blipFill>
        <p:spPr>
          <a:xfrm>
            <a:off x="3254173" y="3642773"/>
            <a:ext cx="470000" cy="362292"/>
          </a:xfrm>
          <a:prstGeom prst="rect">
            <a:avLst/>
          </a:prstGeom>
        </p:spPr>
      </p:pic>
      <p:pic>
        <p:nvPicPr>
          <p:cNvPr id="130" name="Grafik 12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" t="12321" r="6361"/>
          <a:stretch/>
        </p:blipFill>
        <p:spPr>
          <a:xfrm>
            <a:off x="2927648" y="2756926"/>
            <a:ext cx="676413" cy="404372"/>
          </a:xfrm>
          <a:prstGeom prst="rect">
            <a:avLst/>
          </a:prstGeom>
        </p:spPr>
      </p:pic>
      <p:sp>
        <p:nvSpPr>
          <p:cNvPr id="153" name="Rechteck 152"/>
          <p:cNvSpPr/>
          <p:nvPr/>
        </p:nvSpPr>
        <p:spPr>
          <a:xfrm>
            <a:off x="2543606" y="2217256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6" name="Pfeil nach unten 155"/>
          <p:cNvSpPr/>
          <p:nvPr/>
        </p:nvSpPr>
        <p:spPr>
          <a:xfrm rot="5400000">
            <a:off x="2642814" y="2809181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7" name="Rechteck 156"/>
          <p:cNvSpPr/>
          <p:nvPr/>
        </p:nvSpPr>
        <p:spPr>
          <a:xfrm>
            <a:off x="2543606" y="3256254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2" name="Textfeld 161"/>
          <p:cNvSpPr txBox="1"/>
          <p:nvPr/>
        </p:nvSpPr>
        <p:spPr>
          <a:xfrm rot="16200000">
            <a:off x="2208898" y="2765457"/>
            <a:ext cx="168527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Voltage</a:t>
            </a:r>
            <a:r>
              <a:rPr lang="de-DE" sz="13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333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Safety</a:t>
            </a:r>
            <a:endParaRPr lang="de-DE" sz="13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Pfeil nach unten 130"/>
          <p:cNvSpPr/>
          <p:nvPr/>
        </p:nvSpPr>
        <p:spPr>
          <a:xfrm rot="5400000">
            <a:off x="2669161" y="2304012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5" name="Pfeil nach unten 164"/>
          <p:cNvSpPr/>
          <p:nvPr/>
        </p:nvSpPr>
        <p:spPr>
          <a:xfrm rot="5400000">
            <a:off x="2669161" y="3342775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67" name="Grafik 166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4359705"/>
            <a:ext cx="392733" cy="461040"/>
          </a:xfrm>
          <a:prstGeom prst="rect">
            <a:avLst/>
          </a:prstGeom>
        </p:spPr>
      </p:pic>
      <p:pic>
        <p:nvPicPr>
          <p:cNvPr id="168" name="Grafik 167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28" y="951736"/>
            <a:ext cx="392733" cy="461040"/>
          </a:xfrm>
          <a:prstGeom prst="rect">
            <a:avLst/>
          </a:prstGeom>
        </p:spPr>
      </p:pic>
      <p:pic>
        <p:nvPicPr>
          <p:cNvPr id="169" name="Grafik 168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6" y="951736"/>
            <a:ext cx="392733" cy="461040"/>
          </a:xfrm>
          <a:prstGeom prst="rect">
            <a:avLst/>
          </a:prstGeom>
        </p:spPr>
      </p:pic>
      <p:pic>
        <p:nvPicPr>
          <p:cNvPr id="170" name="Grafik 169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55" y="4389107"/>
            <a:ext cx="392733" cy="461040"/>
          </a:xfrm>
          <a:prstGeom prst="rect">
            <a:avLst/>
          </a:prstGeom>
        </p:spPr>
      </p:pic>
      <p:sp>
        <p:nvSpPr>
          <p:cNvPr id="139" name="Rechteck 138"/>
          <p:cNvSpPr/>
          <p:nvPr/>
        </p:nvSpPr>
        <p:spPr>
          <a:xfrm>
            <a:off x="8620651" y="4080322"/>
            <a:ext cx="355669" cy="355669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1867" dirty="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1" name="Title 3"/>
          <p:cNvSpPr>
            <a:spLocks noGrp="1"/>
          </p:cNvSpPr>
          <p:nvPr>
            <p:ph type="title"/>
          </p:nvPr>
        </p:nvSpPr>
        <p:spPr>
          <a:xfrm>
            <a:off x="527051" y="296863"/>
            <a:ext cx="11137900" cy="719137"/>
          </a:xfrm>
        </p:spPr>
        <p:txBody>
          <a:bodyPr>
            <a:normAutofit/>
          </a:bodyPr>
          <a:lstStyle/>
          <a:p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br>
              <a:rPr lang="de-DE" sz="2400" dirty="0"/>
            </a:br>
            <a:r>
              <a:rPr lang="de-DE" sz="2400" b="0" dirty="0">
                <a:solidFill>
                  <a:schemeClr val="tx1"/>
                </a:solidFill>
              </a:rPr>
              <a:t>Premium 2020</a:t>
            </a:r>
          </a:p>
        </p:txBody>
      </p:sp>
      <p:sp>
        <p:nvSpPr>
          <p:cNvPr id="128" name="Pfeil nach unten 134">
            <a:extLst>
              <a:ext uri="{FF2B5EF4-FFF2-40B4-BE49-F238E27FC236}">
                <a16:creationId xmlns:a16="http://schemas.microsoft.com/office/drawing/2014/main" id="{C41509D7-122A-4E82-B2FA-0EACAB33EBB6}"/>
              </a:ext>
            </a:extLst>
          </p:cNvPr>
          <p:cNvSpPr/>
          <p:nvPr/>
        </p:nvSpPr>
        <p:spPr>
          <a:xfrm>
            <a:off x="8741185" y="4150377"/>
            <a:ext cx="142268" cy="201355"/>
          </a:xfrm>
          <a:prstGeom prst="downArrow">
            <a:avLst/>
          </a:prstGeom>
          <a:solidFill>
            <a:schemeClr val="bg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133" dirty="0" err="1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8919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36"/>
          <p:cNvSpPr txBox="1">
            <a:spLocks noChangeArrowheads="1"/>
          </p:cNvSpPr>
          <p:nvPr/>
        </p:nvSpPr>
        <p:spPr bwMode="auto">
          <a:xfrm rot="16200000">
            <a:off x="6953687" y="2056307"/>
            <a:ext cx="2185832" cy="1281259"/>
          </a:xfrm>
          <a:prstGeom prst="rect">
            <a:avLst/>
          </a:prstGeom>
          <a:gradFill>
            <a:gsLst>
              <a:gs pos="27000">
                <a:schemeClr val="accent3">
                  <a:lumMod val="40000"/>
                  <a:lumOff val="60000"/>
                </a:schemeClr>
              </a:gs>
              <a:gs pos="43000">
                <a:schemeClr val="accent4">
                  <a:lumMod val="20000"/>
                  <a:lumOff val="80000"/>
                </a:schemeClr>
              </a:gs>
              <a:gs pos="69236">
                <a:srgbClr val="97D2FF">
                  <a:alpha val="67000"/>
                </a:srgbClr>
              </a:gs>
              <a:gs pos="76000">
                <a:srgbClr val="97D2FF">
                  <a:alpha val="60000"/>
                </a:srgbClr>
              </a:gs>
              <a:gs pos="97000">
                <a:srgbClr val="97D2FF"/>
              </a:gs>
            </a:gsLst>
            <a:lin ang="5400000" scaled="1"/>
          </a:gra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txBody>
          <a:bodyPr wrap="square" lIns="80147" tIns="40074" rIns="80147" bIns="40074">
            <a:spAutoFit/>
          </a:bodyPr>
          <a:lstStyle/>
          <a:p>
            <a:pPr defTabSz="873125"/>
            <a:r>
              <a: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defTabSz="873125"/>
            <a:endParaRPr lang="de-DE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73125"/>
            <a:endParaRPr lang="de-DE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defTabSz="873125"/>
            <a:r>
              <a: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Algorithm Decisions </a:t>
            </a:r>
          </a:p>
          <a:p>
            <a:pPr defTabSz="873125"/>
            <a:r>
              <a: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defTabSz="873125"/>
            <a:endParaRPr lang="de-DE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95" y="3799111"/>
            <a:ext cx="2429182" cy="1179626"/>
          </a:xfrm>
          <a:prstGeom prst="rect">
            <a:avLst/>
          </a:prstGeom>
          <a:ln w="15875">
            <a:solidFill>
              <a:schemeClr val="accent4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936106" y="739361"/>
            <a:ext cx="10238088" cy="3917073"/>
            <a:chOff x="533876" y="1685424"/>
            <a:chExt cx="8638670" cy="3438458"/>
          </a:xfrm>
        </p:grpSpPr>
        <p:sp>
          <p:nvSpPr>
            <p:cNvPr id="5" name="Text Box 36"/>
            <p:cNvSpPr txBox="1">
              <a:spLocks noChangeArrowheads="1"/>
            </p:cNvSpPr>
            <p:nvPr/>
          </p:nvSpPr>
          <p:spPr bwMode="auto">
            <a:xfrm rot="16200000">
              <a:off x="2152642" y="2863259"/>
              <a:ext cx="1918752" cy="1081098"/>
            </a:xfrm>
            <a:prstGeom prst="rect">
              <a:avLst/>
            </a:prstGeom>
            <a:gradFill>
              <a:gsLst>
                <a:gs pos="0">
                  <a:srgbClr val="97D2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3810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</p:spPr>
          <p:txBody>
            <a:bodyPr wrap="square" lIns="80147" tIns="40074" rIns="80147" bIns="40074">
              <a:spAutoFit/>
            </a:bodyPr>
            <a:lstStyle/>
            <a:p>
              <a:pPr defTabSz="873125"/>
              <a:endPara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873125"/>
              <a:r>
                <a:rPr lang="en-US" sz="13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Signal pre-processing             </a:t>
              </a:r>
            </a:p>
            <a:p>
              <a:pPr defTabSz="873125"/>
              <a:endPara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873125"/>
              <a:endPara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873125"/>
              <a:endParaRPr lang="de-DE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defTabSz="873125"/>
              <a:endPara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7015189" y="2444433"/>
              <a:ext cx="2157357" cy="19187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rgbClr val="C6EFC3"/>
              </a:outerShdw>
            </a:effectLst>
          </p:spPr>
          <p:txBody>
            <a:bodyPr wrap="none" anchor="ctr"/>
            <a:lstStyle/>
            <a:p>
              <a:endParaRPr lang="de-DE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533876" y="2444433"/>
              <a:ext cx="2046305" cy="1918752"/>
            </a:xfrm>
            <a:prstGeom prst="rect">
              <a:avLst/>
            </a:prstGeom>
            <a:solidFill>
              <a:schemeClr val="bg2"/>
            </a:solidFill>
            <a:ln w="3810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chemeClr val="bg1">
                  <a:lumMod val="85000"/>
                </a:schemeClr>
              </a:outerShdw>
            </a:effec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" name="Oval 6"/>
            <p:cNvSpPr>
              <a:spLocks noChangeAspect="1" noChangeArrowheads="1"/>
            </p:cNvSpPr>
            <p:nvPr/>
          </p:nvSpPr>
          <p:spPr bwMode="auto">
            <a:xfrm>
              <a:off x="3150088" y="1685424"/>
              <a:ext cx="3276856" cy="34384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80147" tIns="40074" rIns="80147" bIns="40074" anchor="ctr"/>
            <a:lstStyle/>
            <a:p>
              <a:pPr defTabSz="873125"/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3642404" y="2199097"/>
              <a:ext cx="2319790" cy="2392619"/>
              <a:chOff x="2486" y="1560"/>
              <a:chExt cx="1806" cy="1771"/>
            </a:xfrm>
          </p:grpSpPr>
          <p:sp>
            <p:nvSpPr>
              <p:cNvPr id="24" name="Text Box 14"/>
              <p:cNvSpPr txBox="1">
                <a:spLocks noChangeArrowheads="1"/>
              </p:cNvSpPr>
              <p:nvPr/>
            </p:nvSpPr>
            <p:spPr bwMode="auto">
              <a:xfrm>
                <a:off x="3346" y="1622"/>
                <a:ext cx="467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algn="ctr" defTabSz="873125"/>
                <a:r>
                  <a:rPr lang="en-US" sz="1200" b="1" dirty="0">
                    <a:solidFill>
                      <a:srgbClr val="777777"/>
                    </a:solidFill>
                  </a:rPr>
                  <a:t>Front/</a:t>
                </a:r>
              </a:p>
              <a:p>
                <a:pPr algn="ctr" defTabSz="873125"/>
                <a:r>
                  <a:rPr lang="en-US" sz="1200" b="1" dirty="0">
                    <a:solidFill>
                      <a:srgbClr val="777777"/>
                    </a:solidFill>
                  </a:rPr>
                  <a:t>Rear</a:t>
                </a:r>
              </a:p>
            </p:txBody>
          </p:sp>
          <p:sp>
            <p:nvSpPr>
              <p:cNvPr id="25" name="Oval 9"/>
              <p:cNvSpPr>
                <a:spLocks noChangeArrowheads="1"/>
              </p:cNvSpPr>
              <p:nvPr/>
            </p:nvSpPr>
            <p:spPr bwMode="auto">
              <a:xfrm>
                <a:off x="2486" y="1565"/>
                <a:ext cx="1806" cy="176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80147" tIns="40074" rIns="80147" bIns="40074" anchor="ctr"/>
              <a:lstStyle/>
              <a:p>
                <a:pPr defTabSz="873125"/>
                <a:endParaRPr lang="en-US" sz="1200" b="1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 flipH="1" flipV="1">
                <a:off x="3384" y="1560"/>
                <a:ext cx="9" cy="59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Line 11"/>
              <p:cNvSpPr>
                <a:spLocks noChangeShapeType="1"/>
              </p:cNvSpPr>
              <p:nvPr/>
            </p:nvSpPr>
            <p:spPr bwMode="auto">
              <a:xfrm flipV="1">
                <a:off x="3393" y="2769"/>
                <a:ext cx="0" cy="5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Line 12"/>
              <p:cNvSpPr>
                <a:spLocks noChangeShapeType="1"/>
              </p:cNvSpPr>
              <p:nvPr/>
            </p:nvSpPr>
            <p:spPr bwMode="auto">
              <a:xfrm rot="5400000" flipV="1">
                <a:off x="4010" y="2162"/>
                <a:ext cx="0" cy="5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 rot="5400000" flipV="1">
                <a:off x="2799" y="2135"/>
                <a:ext cx="6" cy="60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Text Box 15"/>
              <p:cNvSpPr txBox="1">
                <a:spLocks noChangeArrowheads="1"/>
              </p:cNvSpPr>
              <p:nvPr/>
            </p:nvSpPr>
            <p:spPr bwMode="auto">
              <a:xfrm>
                <a:off x="2569" y="2207"/>
                <a:ext cx="421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algn="ctr" defTabSz="873125"/>
                <a:r>
                  <a:rPr lang="en-US" sz="1400" b="1" dirty="0">
                    <a:solidFill>
                      <a:srgbClr val="777777"/>
                    </a:solidFill>
                  </a:rPr>
                  <a:t>Side</a:t>
                </a:r>
              </a:p>
            </p:txBody>
          </p:sp>
          <p:sp>
            <p:nvSpPr>
              <p:cNvPr id="31" name="Text Box 16"/>
              <p:cNvSpPr txBox="1">
                <a:spLocks noChangeArrowheads="1"/>
              </p:cNvSpPr>
              <p:nvPr/>
            </p:nvSpPr>
            <p:spPr bwMode="auto">
              <a:xfrm>
                <a:off x="2938" y="3056"/>
                <a:ext cx="407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algn="ctr" defTabSz="873125"/>
                <a:r>
                  <a:rPr lang="en-US" sz="1400" b="1" dirty="0">
                    <a:solidFill>
                      <a:srgbClr val="777777"/>
                    </a:solidFill>
                  </a:rPr>
                  <a:t>PPS</a:t>
                </a:r>
              </a:p>
            </p:txBody>
          </p:sp>
          <p:sp>
            <p:nvSpPr>
              <p:cNvPr id="32" name="Text Box 17"/>
              <p:cNvSpPr txBox="1">
                <a:spLocks noChangeArrowheads="1"/>
              </p:cNvSpPr>
              <p:nvPr/>
            </p:nvSpPr>
            <p:spPr bwMode="auto">
              <a:xfrm>
                <a:off x="3867" y="2441"/>
                <a:ext cx="419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algn="ctr" defTabSz="873125"/>
                <a:r>
                  <a:rPr lang="en-US" sz="1200" b="1" dirty="0">
                    <a:solidFill>
                      <a:srgbClr val="777777"/>
                    </a:solidFill>
                  </a:rPr>
                  <a:t>Roll</a:t>
                </a:r>
              </a:p>
              <a:p>
                <a:pPr algn="ctr" defTabSz="873125"/>
                <a:r>
                  <a:rPr lang="en-US" sz="1200" b="1" dirty="0">
                    <a:solidFill>
                      <a:srgbClr val="777777"/>
                    </a:solidFill>
                  </a:rPr>
                  <a:t>Pitch</a:t>
                </a:r>
              </a:p>
            </p:txBody>
          </p:sp>
          <p:pic>
            <p:nvPicPr>
              <p:cNvPr id="33" name="Picture 18" descr="Fussgaenger_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698" y="2669"/>
                <a:ext cx="421" cy="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4" name="Picture 19" descr="Frontcrash CISSint"/>
              <p:cNvPicPr>
                <a:picLocks noChangeAspect="1" noChangeArrowheads="1"/>
              </p:cNvPicPr>
              <p:nvPr/>
            </p:nvPicPr>
            <p:blipFill>
              <a:blip r:embed="rId4"/>
              <a:srcRect t="-11261" b="-835"/>
              <a:stretch>
                <a:fillRect/>
              </a:stretch>
            </p:blipFill>
            <p:spPr bwMode="auto">
              <a:xfrm>
                <a:off x="3677" y="1928"/>
                <a:ext cx="417" cy="31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grpSp>
            <p:nvGrpSpPr>
              <p:cNvPr id="35" name="Group 20"/>
              <p:cNvGrpSpPr>
                <a:grpSpLocks/>
              </p:cNvGrpSpPr>
              <p:nvPr/>
            </p:nvGrpSpPr>
            <p:grpSpPr bwMode="auto">
              <a:xfrm>
                <a:off x="3500" y="2729"/>
                <a:ext cx="484" cy="394"/>
                <a:chOff x="3190" y="2500"/>
                <a:chExt cx="648" cy="504"/>
              </a:xfrm>
            </p:grpSpPr>
            <p:pic>
              <p:nvPicPr>
                <p:cNvPr id="37" name="Picture 21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200" y="2578"/>
                  <a:ext cx="618" cy="359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</p:pic>
            <p:sp>
              <p:nvSpPr>
                <p:cNvPr id="38" name="Rectangle 22"/>
                <p:cNvSpPr>
                  <a:spLocks noChangeArrowheads="1"/>
                </p:cNvSpPr>
                <p:nvPr/>
              </p:nvSpPr>
              <p:spPr bwMode="auto">
                <a:xfrm>
                  <a:off x="3190" y="2500"/>
                  <a:ext cx="648" cy="504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de-DE"/>
                </a:p>
              </p:txBody>
            </p:sp>
          </p:grpSp>
        </p:grpSp>
        <p:grpSp>
          <p:nvGrpSpPr>
            <p:cNvPr id="10" name="Group 24"/>
            <p:cNvGrpSpPr>
              <a:grpSpLocks/>
            </p:cNvGrpSpPr>
            <p:nvPr/>
          </p:nvGrpSpPr>
          <p:grpSpPr bwMode="auto">
            <a:xfrm>
              <a:off x="3353324" y="2002444"/>
              <a:ext cx="2720055" cy="2999625"/>
              <a:chOff x="2261" y="1415"/>
              <a:chExt cx="2117" cy="2220"/>
            </a:xfrm>
          </p:grpSpPr>
          <p:sp>
            <p:nvSpPr>
              <p:cNvPr id="19" name="WordArt 25"/>
              <p:cNvSpPr>
                <a:spLocks noChangeArrowheads="1" noChangeShapeType="1" noTextEdit="1"/>
              </p:cNvSpPr>
              <p:nvPr/>
            </p:nvSpPr>
            <p:spPr bwMode="auto">
              <a:xfrm>
                <a:off x="2378" y="1415"/>
                <a:ext cx="2000" cy="1993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3379356"/>
                  </a:avLst>
                </a:prstTxWarp>
              </a:bodyPr>
              <a:lstStyle/>
              <a:p>
                <a:r>
                  <a:rPr lang="de-DE" kern="10" dirty="0">
                    <a:ln w="9525">
                      <a:noFill/>
                      <a:round/>
                      <a:headEnd/>
                      <a:tailEnd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/>
                    <a:cs typeface="Arial"/>
                  </a:rPr>
                  <a:t>Algorithm Simulation Environment</a:t>
                </a:r>
              </a:p>
            </p:txBody>
          </p:sp>
          <p:sp>
            <p:nvSpPr>
              <p:cNvPr id="20" name="Text Box 26"/>
              <p:cNvSpPr txBox="1">
                <a:spLocks noChangeArrowheads="1"/>
              </p:cNvSpPr>
              <p:nvPr/>
            </p:nvSpPr>
            <p:spPr bwMode="auto">
              <a:xfrm>
                <a:off x="3017" y="3456"/>
                <a:ext cx="811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defTabSz="873125"/>
                <a:r>
                  <a:rPr lang="en-US" sz="1050" b="1" dirty="0">
                    <a:solidFill>
                      <a:srgbClr val="4D4D4D"/>
                    </a:solidFill>
                  </a:rPr>
                  <a:t>Configuration</a:t>
                </a:r>
              </a:p>
            </p:txBody>
          </p:sp>
          <p:sp>
            <p:nvSpPr>
              <p:cNvPr id="21" name="Text Box 27"/>
              <p:cNvSpPr txBox="1">
                <a:spLocks noChangeArrowheads="1"/>
              </p:cNvSpPr>
              <p:nvPr/>
            </p:nvSpPr>
            <p:spPr bwMode="auto">
              <a:xfrm rot="2367030">
                <a:off x="2315" y="3108"/>
                <a:ext cx="749" cy="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defTabSz="873125"/>
                <a:r>
                  <a:rPr lang="en-US" sz="1100" b="1" dirty="0">
                    <a:solidFill>
                      <a:srgbClr val="4D4D4D"/>
                    </a:solidFill>
                  </a:rPr>
                  <a:t>Diagnostics</a:t>
                </a:r>
              </a:p>
            </p:txBody>
          </p:sp>
          <p:sp>
            <p:nvSpPr>
              <p:cNvPr id="22" name="Text Box 28"/>
              <p:cNvSpPr txBox="1">
                <a:spLocks noChangeArrowheads="1"/>
              </p:cNvSpPr>
              <p:nvPr/>
            </p:nvSpPr>
            <p:spPr bwMode="auto">
              <a:xfrm rot="18842143">
                <a:off x="3791" y="2947"/>
                <a:ext cx="872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defTabSz="873125"/>
                <a:r>
                  <a:rPr lang="en-US" sz="1100" b="1" dirty="0">
                    <a:solidFill>
                      <a:srgbClr val="4D4D4D"/>
                    </a:solidFill>
                  </a:rPr>
                  <a:t>Signal Integrity</a:t>
                </a:r>
              </a:p>
            </p:txBody>
          </p:sp>
          <p:sp>
            <p:nvSpPr>
              <p:cNvPr id="23" name="Text Box 29"/>
              <p:cNvSpPr txBox="1">
                <a:spLocks noChangeArrowheads="1"/>
              </p:cNvSpPr>
              <p:nvPr/>
            </p:nvSpPr>
            <p:spPr bwMode="auto">
              <a:xfrm rot="16200000">
                <a:off x="1992" y="2358"/>
                <a:ext cx="733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0147" tIns="40074" rIns="80147" bIns="40074">
                <a:spAutoFit/>
              </a:bodyPr>
              <a:lstStyle/>
              <a:p>
                <a:pPr defTabSz="873125"/>
                <a:r>
                  <a:rPr lang="en-US" sz="1100" b="1" dirty="0">
                    <a:solidFill>
                      <a:srgbClr val="4D4D4D"/>
                    </a:solidFill>
                  </a:rPr>
                  <a:t>OS Interface</a:t>
                </a:r>
              </a:p>
            </p:txBody>
          </p:sp>
        </p:grpSp>
        <p:sp>
          <p:nvSpPr>
            <p:cNvPr id="11" name="AutoShape 30"/>
            <p:cNvSpPr>
              <a:spLocks noChangeArrowheads="1"/>
            </p:cNvSpPr>
            <p:nvPr/>
          </p:nvSpPr>
          <p:spPr bwMode="auto">
            <a:xfrm>
              <a:off x="629924" y="2511954"/>
              <a:ext cx="1801548" cy="390328"/>
            </a:xfrm>
            <a:prstGeom prst="homePlate">
              <a:avLst>
                <a:gd name="adj" fmla="val 75897"/>
              </a:avLst>
            </a:prstGeom>
            <a:solidFill>
              <a:srgbClr val="97D2FF"/>
            </a:solidFill>
            <a:ln w="9525">
              <a:noFill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  <a:bevelB w="152400" h="50800" prst="softRound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Internal Sensors</a:t>
              </a:r>
              <a:b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Satellite Sensors</a:t>
              </a:r>
            </a:p>
          </p:txBody>
        </p:sp>
        <p:sp>
          <p:nvSpPr>
            <p:cNvPr id="12" name="AutoShape 31"/>
            <p:cNvSpPr>
              <a:spLocks noChangeArrowheads="1"/>
            </p:cNvSpPr>
            <p:nvPr/>
          </p:nvSpPr>
          <p:spPr bwMode="auto">
            <a:xfrm>
              <a:off x="630017" y="2957404"/>
              <a:ext cx="1802913" cy="388838"/>
            </a:xfrm>
            <a:prstGeom prst="homePlate">
              <a:avLst>
                <a:gd name="adj" fmla="val 76246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  <a:bevelB w="152400" h="50800" prst="softRound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Occupant and </a:t>
              </a:r>
            </a:p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Status inputs</a:t>
              </a: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>
              <a:off x="631519" y="3411793"/>
              <a:ext cx="1802911" cy="390328"/>
            </a:xfrm>
            <a:prstGeom prst="homePlate">
              <a:avLst>
                <a:gd name="adj" fmla="val 75955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  <a:bevelB w="152400" h="50800" prst="softRound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Vehicle dynamics inputs</a:t>
              </a:r>
            </a:p>
          </p:txBody>
        </p:sp>
        <p:sp>
          <p:nvSpPr>
            <p:cNvPr id="14" name="AutoShape 33"/>
            <p:cNvSpPr>
              <a:spLocks noChangeArrowheads="1"/>
            </p:cNvSpPr>
            <p:nvPr/>
          </p:nvSpPr>
          <p:spPr bwMode="auto">
            <a:xfrm>
              <a:off x="633022" y="3846816"/>
              <a:ext cx="1802913" cy="388837"/>
            </a:xfrm>
            <a:prstGeom prst="homePlate">
              <a:avLst>
                <a:gd name="adj" fmla="val 76246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  <a:bevelB w="152400" h="50800" prst="softRound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Surrounding/pre-crash </a:t>
              </a:r>
            </a:p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inputs</a:t>
              </a:r>
            </a:p>
          </p:txBody>
        </p:sp>
        <p:sp>
          <p:nvSpPr>
            <p:cNvPr id="15" name="AutoShape 34"/>
            <p:cNvSpPr>
              <a:spLocks noChangeArrowheads="1"/>
            </p:cNvSpPr>
            <p:nvPr/>
          </p:nvSpPr>
          <p:spPr bwMode="auto">
            <a:xfrm>
              <a:off x="7121181" y="2728723"/>
              <a:ext cx="1947546" cy="390328"/>
            </a:xfrm>
            <a:prstGeom prst="homePlate">
              <a:avLst>
                <a:gd name="adj" fmla="val 72338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ALGO Activation for</a:t>
              </a:r>
            </a:p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Airbag Deployment</a:t>
              </a:r>
            </a:p>
          </p:txBody>
        </p:sp>
        <p:sp>
          <p:nvSpPr>
            <p:cNvPr id="16" name="AutoShape 35"/>
            <p:cNvSpPr>
              <a:spLocks noChangeArrowheads="1"/>
            </p:cNvSpPr>
            <p:nvPr/>
          </p:nvSpPr>
          <p:spPr bwMode="auto">
            <a:xfrm>
              <a:off x="7121542" y="3200668"/>
              <a:ext cx="1947186" cy="390328"/>
            </a:xfrm>
            <a:prstGeom prst="homePlate">
              <a:avLst>
                <a:gd name="adj" fmla="val 72395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Signals Fault for</a:t>
              </a:r>
            </a:p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Crash Recording</a:t>
              </a:r>
            </a:p>
          </p:txBody>
        </p:sp>
        <p:sp>
          <p:nvSpPr>
            <p:cNvPr id="17" name="AutoShape 37"/>
            <p:cNvSpPr>
              <a:spLocks noChangeArrowheads="1"/>
            </p:cNvSpPr>
            <p:nvPr/>
          </p:nvSpPr>
          <p:spPr bwMode="auto">
            <a:xfrm>
              <a:off x="7121182" y="3709139"/>
              <a:ext cx="1947546" cy="388837"/>
            </a:xfrm>
            <a:prstGeom prst="homePlate">
              <a:avLst>
                <a:gd name="adj" fmla="val 72673"/>
              </a:avLst>
            </a:prstGeom>
            <a:solidFill>
              <a:srgbClr val="97D2FF"/>
            </a:solidFill>
            <a:ln w="9525" algn="ctr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Sensor Status</a:t>
              </a:r>
            </a:p>
          </p:txBody>
        </p:sp>
        <p:sp>
          <p:nvSpPr>
            <p:cNvPr id="18" name="Oval 7"/>
            <p:cNvSpPr>
              <a:spLocks noChangeArrowheads="1"/>
            </p:cNvSpPr>
            <p:nvPr/>
          </p:nvSpPr>
          <p:spPr bwMode="auto">
            <a:xfrm>
              <a:off x="4450577" y="2999953"/>
              <a:ext cx="747577" cy="809402"/>
            </a:xfrm>
            <a:prstGeom prst="ellipse">
              <a:avLst/>
            </a:prstGeom>
            <a:solidFill>
              <a:schemeClr val="accent1">
                <a:lumMod val="75000"/>
                <a:alpha val="20000"/>
              </a:schemeClr>
            </a:solidFill>
            <a:ln w="28575">
              <a:solidFill>
                <a:srgbClr val="FF9900"/>
              </a:solidFill>
              <a:round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T/>
            </a:sp3d>
          </p:spPr>
          <p:txBody>
            <a:bodyPr wrap="none" lIns="80147" tIns="40074" rIns="80147" bIns="40074" anchor="ctr"/>
            <a:lstStyle/>
            <a:p>
              <a:pPr algn="ctr" defTabSz="873125"/>
              <a:r>
                <a:rPr lang="en-US" sz="1050" b="1" dirty="0"/>
                <a:t>I</a:t>
              </a:r>
              <a:r>
                <a:rPr lang="en-US" sz="1050" dirty="0"/>
                <a:t>ntegrated</a:t>
              </a:r>
            </a:p>
            <a:p>
              <a:pPr algn="ctr" defTabSz="873125"/>
              <a:r>
                <a:rPr lang="en-US" sz="1050" b="1" dirty="0"/>
                <a:t>S</a:t>
              </a:r>
              <a:r>
                <a:rPr lang="en-US" sz="1050" dirty="0"/>
                <a:t>afety</a:t>
              </a:r>
            </a:p>
            <a:p>
              <a:pPr algn="ctr" defTabSz="873125"/>
              <a:r>
                <a:rPr lang="en-US" sz="1050" b="1" dirty="0"/>
                <a:t>A</a:t>
              </a:r>
              <a:r>
                <a:rPr lang="en-US" sz="1050" dirty="0"/>
                <a:t>lgorithm</a:t>
              </a:r>
            </a:p>
          </p:txBody>
        </p:sp>
      </p:grpSp>
      <p:pic>
        <p:nvPicPr>
          <p:cNvPr id="39" name="Picture 23" descr="Sidecrash psat"/>
          <p:cNvPicPr>
            <a:picLocks noChangeAspect="1" noChangeArrowheads="1"/>
          </p:cNvPicPr>
          <p:nvPr/>
        </p:nvPicPr>
        <p:blipFill>
          <a:blip r:embed="rId6"/>
          <a:srcRect l="8250" t="11264" b="-6181"/>
          <a:stretch>
            <a:fillRect/>
          </a:stretch>
        </p:blipFill>
        <p:spPr bwMode="auto">
          <a:xfrm>
            <a:off x="5079724" y="1767985"/>
            <a:ext cx="627191" cy="4524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7410" y="3798821"/>
            <a:ext cx="2556784" cy="127213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7" name="Rectangle 56"/>
          <p:cNvSpPr/>
          <p:nvPr/>
        </p:nvSpPr>
        <p:spPr>
          <a:xfrm>
            <a:off x="3695619" y="4657323"/>
            <a:ext cx="446442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accent6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 Judgment of Airbag Deploy Optimum Time for</a:t>
            </a:r>
          </a:p>
          <a:p>
            <a:pPr algn="ctr"/>
            <a:r>
              <a:rPr lang="en-US" sz="1200" b="0" cap="none" spc="0" dirty="0">
                <a:ln w="0"/>
                <a:solidFill>
                  <a:schemeClr val="accent6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Passenger Protection</a:t>
            </a:r>
          </a:p>
        </p:txBody>
      </p:sp>
      <p:sp>
        <p:nvSpPr>
          <p:cNvPr id="58" name="Date Placeholder 2"/>
          <p:cNvSpPr>
            <a:spLocks noGrp="1"/>
          </p:cNvSpPr>
          <p:nvPr>
            <p:ph type="dt" sz="half" idx="10"/>
          </p:nvPr>
        </p:nvSpPr>
        <p:spPr>
          <a:xfrm>
            <a:off x="9563184" y="6087782"/>
            <a:ext cx="2001935" cy="150440"/>
          </a:xfrm>
        </p:spPr>
        <p:txBody>
          <a:bodyPr/>
          <a:lstStyle/>
          <a:p>
            <a:fld id="{AE3BD817-D861-487F-9A35-4AAF951B7B3B}" type="datetime3">
              <a:rPr lang="en-US" noProof="0" smtClean="0"/>
              <a:pPr/>
              <a:t>27 November 2018</a:t>
            </a:fld>
            <a:endParaRPr lang="en-US" noProof="0" dirty="0"/>
          </a:p>
        </p:txBody>
      </p:sp>
      <p:sp>
        <p:nvSpPr>
          <p:cNvPr id="5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9572148" y="6226921"/>
            <a:ext cx="2001935" cy="150440"/>
          </a:xfrm>
        </p:spPr>
        <p:txBody>
          <a:bodyPr/>
          <a:lstStyle/>
          <a:p>
            <a:r>
              <a:rPr lang="en-US" dirty="0"/>
              <a:t>Corina Cojocaru</a:t>
            </a:r>
            <a:r>
              <a:rPr lang="en-US" noProof="0" dirty="0"/>
              <a:t>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279275410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699135"/>
            <a:ext cx="10232708" cy="4942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79" y="2471882"/>
            <a:ext cx="36195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56" y="2471882"/>
            <a:ext cx="36195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33" y="2388754"/>
            <a:ext cx="361950" cy="38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57" y="2471882"/>
            <a:ext cx="36195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98" y="2388754"/>
            <a:ext cx="361950" cy="3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978" y="2388754"/>
            <a:ext cx="361950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340698">
            <a:off x="3642676" y="2317643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adugi" panose="020B0502040204020203" pitchFamily="34" charset="0"/>
              </a:rPr>
              <a:t>architecture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639" y="2124365"/>
            <a:ext cx="1078779" cy="347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736" y="2298123"/>
            <a:ext cx="759805" cy="244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21266320">
            <a:off x="8202158" y="2051901"/>
            <a:ext cx="17988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Gadugi" panose="020B0502040204020203" pitchFamily="34" charset="0"/>
              </a:rPr>
              <a:t>integration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997" y="3332595"/>
            <a:ext cx="526039" cy="3562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036" y="3368245"/>
            <a:ext cx="445749" cy="3019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266" y="3274865"/>
            <a:ext cx="445749" cy="3019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220" y="3217288"/>
            <a:ext cx="445749" cy="3019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1390333">
            <a:off x="7610145" y="3264520"/>
            <a:ext cx="755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Gadugi" panose="020B0502040204020203" pitchFamily="34" charset="0"/>
              </a:rPr>
              <a:t>unit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608" y="1016580"/>
            <a:ext cx="153193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880471" y="1144546"/>
            <a:ext cx="280410" cy="2542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1357375">
            <a:off x="9115317" y="898325"/>
            <a:ext cx="16482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Gadugi" panose="020B0502040204020203" pitchFamily="34" charset="0"/>
              </a:rPr>
              <a:t>functional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0805" y="699135"/>
            <a:ext cx="828675" cy="1266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626" y="605060"/>
            <a:ext cx="788067" cy="13332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299025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adugi" panose="020B0502040204020203" pitchFamily="34" charset="0"/>
              </a:rPr>
              <a:t>Developer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115511" y="299025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adugi" panose="020B0502040204020203" pitchFamily="34" charset="0"/>
              </a:rPr>
              <a:t>Tester</a:t>
            </a:r>
          </a:p>
        </p:txBody>
      </p:sp>
      <p:sp>
        <p:nvSpPr>
          <p:cNvPr id="30" name="Left-Right Arrow 29"/>
          <p:cNvSpPr/>
          <p:nvPr/>
        </p:nvSpPr>
        <p:spPr>
          <a:xfrm rot="19342975">
            <a:off x="5629850" y="1470382"/>
            <a:ext cx="1978318" cy="888827"/>
          </a:xfrm>
          <a:prstGeom prst="leftRightArrow">
            <a:avLst/>
          </a:prstGeom>
          <a:solidFill>
            <a:schemeClr val="tx2">
              <a:lumMod val="50000"/>
            </a:schemeClr>
          </a:solidFill>
          <a:ln w="9525"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traceability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2917" y="183806"/>
            <a:ext cx="6136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50" dirty="0">
                <a:ln w="0"/>
                <a:solidFill>
                  <a:schemeClr val="bg1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Focus on features, quality and process</a:t>
            </a:r>
          </a:p>
        </p:txBody>
      </p:sp>
      <p:sp>
        <p:nvSpPr>
          <p:cNvPr id="28" name="Date Placeholder 2"/>
          <p:cNvSpPr>
            <a:spLocks noGrp="1"/>
          </p:cNvSpPr>
          <p:nvPr>
            <p:ph type="dt" sz="half" idx="10"/>
          </p:nvPr>
        </p:nvSpPr>
        <p:spPr>
          <a:xfrm>
            <a:off x="9572149" y="6051923"/>
            <a:ext cx="2001935" cy="150440"/>
          </a:xfrm>
        </p:spPr>
        <p:txBody>
          <a:bodyPr/>
          <a:lstStyle/>
          <a:p>
            <a:fld id="{AE3BD817-D861-487F-9A35-4AAF951B7B3B}" type="datetime3">
              <a:rPr lang="en-US" noProof="0" smtClean="0"/>
              <a:pPr/>
              <a:t>27 November 2018</a:t>
            </a:fld>
            <a:endParaRPr lang="en-US" noProof="0" dirty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9572148" y="6226921"/>
            <a:ext cx="2001935" cy="150440"/>
          </a:xfrm>
        </p:spPr>
        <p:txBody>
          <a:bodyPr/>
          <a:lstStyle/>
          <a:p>
            <a:r>
              <a:rPr lang="en-US" dirty="0"/>
              <a:t>Corina Cojocaru</a:t>
            </a:r>
            <a:r>
              <a:rPr lang="en-US" noProof="0" dirty="0"/>
              <a:t>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9228700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56C6-79DD-4E77-B591-D3B1A980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E601-AA0A-4E2D-A23A-B8A0B5331932}" type="datetime3">
              <a:rPr lang="en-US" noProof="0" smtClean="0"/>
              <a:pPr/>
              <a:t>27 November 2018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294D8-4E04-4300-ADFA-43249DFA5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DC416-AB6C-412E-8BE5-4EF45F0A74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Author, © Continental AG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A27D53B-32DC-4FE1-97D2-96A64B22AF7C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endParaRPr lang="en-US" sz="3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A78BC3-77C7-46E5-BB3C-0CCC611F6454}"/>
              </a:ext>
            </a:extLst>
          </p:cNvPr>
          <p:cNvSpPr txBox="1">
            <a:spLocks/>
          </p:cNvSpPr>
          <p:nvPr/>
        </p:nvSpPr>
        <p:spPr>
          <a:xfrm>
            <a:off x="443573" y="2846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Programming languages / Tools</a:t>
            </a:r>
          </a:p>
        </p:txBody>
      </p:sp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4042E9-44D3-4AC0-9FFF-2869685F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1" y="1120389"/>
            <a:ext cx="1918753" cy="2156999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9EBE738C-1E2F-4284-B0B8-756D2442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7" y="1044413"/>
            <a:ext cx="2312155" cy="2312155"/>
          </a:xfrm>
          <a:prstGeom prst="rect">
            <a:avLst/>
          </a:prstGeom>
        </p:spPr>
      </p:pic>
      <p:pic>
        <p:nvPicPr>
          <p:cNvPr id="16" name="Picture 15" descr="A picture containing businesscard&#10;&#10;Description generated with high confidence">
            <a:extLst>
              <a:ext uri="{FF2B5EF4-FFF2-40B4-BE49-F238E27FC236}">
                <a16:creationId xmlns:a16="http://schemas.microsoft.com/office/drawing/2014/main" id="{89AFDE0B-50EB-4EBC-9D23-FA66E306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459" y="955972"/>
            <a:ext cx="3023445" cy="2485829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CA5B728-6098-4793-BD83-624C7BCB3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813" y="1701801"/>
            <a:ext cx="4470400" cy="13243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45CC2F-554F-4197-A1D6-8CE5117F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1" y="4040625"/>
            <a:ext cx="5193513" cy="1236953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2F3609F-F0ED-4872-BBBB-90C294C44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5337" y="4067338"/>
            <a:ext cx="4064000" cy="13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106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70BDF45-CBF7-496B-B40D-524A758C0923}"/>
              </a:ext>
            </a:extLst>
          </p:cNvPr>
          <p:cNvSpPr/>
          <p:nvPr/>
        </p:nvSpPr>
        <p:spPr>
          <a:xfrm>
            <a:off x="5384800" y="1341302"/>
            <a:ext cx="1267485" cy="38455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2" descr="Related image">
            <a:extLst>
              <a:ext uri="{FF2B5EF4-FFF2-40B4-BE49-F238E27FC236}">
                <a16:creationId xmlns:a16="http://schemas.microsoft.com/office/drawing/2014/main" id="{BAF131C9-6615-4FA0-88FA-FC46D01D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896" y="777295"/>
            <a:ext cx="4572000" cy="140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3F3360-9E8B-4E15-92A1-037A0B1DAFDE}"/>
              </a:ext>
            </a:extLst>
          </p:cNvPr>
          <p:cNvSpPr/>
          <p:nvPr/>
        </p:nvSpPr>
        <p:spPr>
          <a:xfrm>
            <a:off x="9168860" y="2481585"/>
            <a:ext cx="205211" cy="78386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17A2A-5D2A-4CA0-95B7-B3A212B38B3B}"/>
              </a:ext>
            </a:extLst>
          </p:cNvPr>
          <p:cNvSpPr/>
          <p:nvPr/>
        </p:nvSpPr>
        <p:spPr>
          <a:xfrm>
            <a:off x="3454401" y="3086218"/>
            <a:ext cx="5714460" cy="17922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Down Arrow 14">
            <a:extLst>
              <a:ext uri="{FF2B5EF4-FFF2-40B4-BE49-F238E27FC236}">
                <a16:creationId xmlns:a16="http://schemas.microsoft.com/office/drawing/2014/main" id="{DC4ADA69-327E-4216-A8A0-E03FDD1FF47A}"/>
              </a:ext>
            </a:extLst>
          </p:cNvPr>
          <p:cNvSpPr/>
          <p:nvPr/>
        </p:nvSpPr>
        <p:spPr>
          <a:xfrm rot="10800000">
            <a:off x="3337489" y="2571345"/>
            <a:ext cx="427840" cy="5711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Down Arrow 15">
            <a:extLst>
              <a:ext uri="{FF2B5EF4-FFF2-40B4-BE49-F238E27FC236}">
                <a16:creationId xmlns:a16="http://schemas.microsoft.com/office/drawing/2014/main" id="{D8820452-881B-49B7-BB86-6F301BE5A2B6}"/>
              </a:ext>
            </a:extLst>
          </p:cNvPr>
          <p:cNvSpPr/>
          <p:nvPr/>
        </p:nvSpPr>
        <p:spPr>
          <a:xfrm>
            <a:off x="10058400" y="2481584"/>
            <a:ext cx="434568" cy="116165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6" name="Picture 14" descr="Image result for png issue">
            <a:extLst>
              <a:ext uri="{FF2B5EF4-FFF2-40B4-BE49-F238E27FC236}">
                <a16:creationId xmlns:a16="http://schemas.microsoft.com/office/drawing/2014/main" id="{989744F6-4525-45AF-8E9D-8024F792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9733" y="-607105"/>
            <a:ext cx="1228589" cy="11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Related image">
            <a:extLst>
              <a:ext uri="{FF2B5EF4-FFF2-40B4-BE49-F238E27FC236}">
                <a16:creationId xmlns:a16="http://schemas.microsoft.com/office/drawing/2014/main" id="{858E691C-C7AF-499B-B5FF-8BB3920E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1" y="3780258"/>
            <a:ext cx="3262644" cy="177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Image result for github logo">
            <a:extLst>
              <a:ext uri="{FF2B5EF4-FFF2-40B4-BE49-F238E27FC236}">
                <a16:creationId xmlns:a16="http://schemas.microsoft.com/office/drawing/2014/main" id="{7189288F-C7AD-4938-901D-56293E55D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23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DEC9A206-0539-4E45-A9C9-C461F50C7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493" y="890551"/>
            <a:ext cx="3605815" cy="1198933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BEFA161E-3727-42EA-8249-70BF86FF0441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Workflow</a:t>
            </a:r>
          </a:p>
        </p:txBody>
      </p:sp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6F6A6F0-6DE9-4697-B081-ED7772344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947" y="3966373"/>
            <a:ext cx="4064000" cy="1307015"/>
          </a:xfrm>
          <a:prstGeom prst="rect">
            <a:avLst/>
          </a:prstGeom>
        </p:spPr>
      </p:pic>
      <p:sp>
        <p:nvSpPr>
          <p:cNvPr id="26" name="Right Arrow 6">
            <a:extLst>
              <a:ext uri="{FF2B5EF4-FFF2-40B4-BE49-F238E27FC236}">
                <a16:creationId xmlns:a16="http://schemas.microsoft.com/office/drawing/2014/main" id="{04CCC5BB-1755-42D3-A455-6E6489A7F0F4}"/>
              </a:ext>
            </a:extLst>
          </p:cNvPr>
          <p:cNvSpPr/>
          <p:nvPr/>
        </p:nvSpPr>
        <p:spPr>
          <a:xfrm rot="5400000">
            <a:off x="2191289" y="3074464"/>
            <a:ext cx="1390791" cy="38455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ight Arrow 6">
            <a:extLst>
              <a:ext uri="{FF2B5EF4-FFF2-40B4-BE49-F238E27FC236}">
                <a16:creationId xmlns:a16="http://schemas.microsoft.com/office/drawing/2014/main" id="{4993FBE0-179E-4542-B9B5-B5A852444F4A}"/>
              </a:ext>
            </a:extLst>
          </p:cNvPr>
          <p:cNvSpPr/>
          <p:nvPr/>
        </p:nvSpPr>
        <p:spPr>
          <a:xfrm>
            <a:off x="5532619" y="4484918"/>
            <a:ext cx="3262644" cy="38455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Right Arrow 6">
            <a:extLst>
              <a:ext uri="{FF2B5EF4-FFF2-40B4-BE49-F238E27FC236}">
                <a16:creationId xmlns:a16="http://schemas.microsoft.com/office/drawing/2014/main" id="{06C9E156-C79C-433F-B2BF-1DBEC32F0CF0}"/>
              </a:ext>
            </a:extLst>
          </p:cNvPr>
          <p:cNvSpPr/>
          <p:nvPr/>
        </p:nvSpPr>
        <p:spPr>
          <a:xfrm>
            <a:off x="609599" y="1328396"/>
            <a:ext cx="816652" cy="38455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E0F50E-DC5F-4AAA-8E94-177F8CB00C82}"/>
              </a:ext>
            </a:extLst>
          </p:cNvPr>
          <p:cNvSpPr/>
          <p:nvPr/>
        </p:nvSpPr>
        <p:spPr>
          <a:xfrm>
            <a:off x="-56696" y="1651639"/>
            <a:ext cx="2026624" cy="49244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17366395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918A-79E8-481B-BAFC-18CB17D81356}" type="datetime3">
              <a:rPr lang="en-US" smtClean="0"/>
              <a:pPr/>
              <a:t>27 November 2018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DA48181-2C78-49CB-8C52-912A07842C2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Author, © Continental AG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CB3E04-E1CB-4F9C-8011-EA5A07A250FB}"/>
              </a:ext>
            </a:extLst>
          </p:cNvPr>
          <p:cNvSpPr txBox="1">
            <a:spLocks/>
          </p:cNvSpPr>
          <p:nvPr/>
        </p:nvSpPr>
        <p:spPr>
          <a:xfrm>
            <a:off x="240373" y="81467"/>
            <a:ext cx="10896187" cy="556800"/>
          </a:xfrm>
          <a:prstGeom prst="rect">
            <a:avLst/>
          </a:prstGeom>
        </p:spPr>
        <p:txBody>
          <a:bodyPr vert="horz" lIns="0" tIns="0" rIns="12192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What we check in reviews?</a:t>
            </a:r>
          </a:p>
        </p:txBody>
      </p:sp>
      <p:pic>
        <p:nvPicPr>
          <p:cNvPr id="13" name="Picture 12" descr="A drawing of a person&#10;&#10;Description generated with high confidence">
            <a:extLst>
              <a:ext uri="{FF2B5EF4-FFF2-40B4-BE49-F238E27FC236}">
                <a16:creationId xmlns:a16="http://schemas.microsoft.com/office/drawing/2014/main" id="{CC865567-58F6-4F75-BCC3-2ACB5A27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97" y="1092200"/>
            <a:ext cx="8458200" cy="429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78D41F-1EAF-4BAC-94F8-54E218D45BE2}"/>
              </a:ext>
            </a:extLst>
          </p:cNvPr>
          <p:cNvSpPr txBox="1"/>
          <p:nvPr/>
        </p:nvSpPr>
        <p:spPr>
          <a:xfrm>
            <a:off x="6790915" y="24267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your code</a:t>
            </a:r>
          </a:p>
        </p:txBody>
      </p:sp>
    </p:spTree>
    <p:extLst>
      <p:ext uri="{BB962C8B-B14F-4D97-AF65-F5344CB8AC3E}">
        <p14:creationId xmlns:p14="http://schemas.microsoft.com/office/powerpoint/2010/main" val="61214804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BULLET_IMAGE_BINARY_DATA" val="R0lGODlh4AHgAeZ/AP+WAf/Mk/2YAP+vOP3guf+rMf716vz///6cAP725f/VqP6aBP2rMP/fvP/Upfz++//nxf7q0P6YBf/69f+yQv+uMP+1TP/8/f+wOP3s0fyYAv6wOv768v/Tqfv//fvVpv6yRfyZAP+YBv388vyqMP6aBv/UqfyaA/+WBeGaAP/fwP/q0/+ZCP+0Rf/6+OKYAv7KkfyuMP/s1P6cBP/29f+4U/6ZAP6ZAf+YAf+aAP/+/////f+aAv+ZAv2aAP7///+YAP+sMP6bAP7+/v6sMP6sMf6aAP6ZA/+YA/2aAf/9/v7+/P+tMP+bAP6bAv/9///+/P7//f7+//7/+v//+/2tMP+bAfybAP/++v//+v+aBP2wOv3++fyaAf+bBP7/+/39/f/+/f2ZBf/n1v79///8///9+P2bBvnXp/v/+v3Xqv/37P39//78//2vOP/Xpv79+//Vqv2bBP+XA/+xOv+aAf/++/+3T/+ZBP2bAPqbAf/Ur//QmP////+ZAP///yH5BAEAAH8ALAAAAADgAeABAAf/gH+Cg4SFhoeIiYqLjI2Oj5CRkpOUlZaXmJmam5ydnp+goaKjpKWmp6ipqqusra6vsLGys7S1tre4ubq7vL2+v8DBwsPExcbHyMnKy8zNzs/Q0dLT1NXW19jZ2tvc3d7f4OHi4+Tl5ufopRQFBUEFRCDs8vP09fb0TAxERen9/v+CiggcOJCJDT85gPDwc6Ohw4cQI0p8iKTHgg1MCugjwoRCkA0AQ4qUxg5DlSJBBhCxwbKljRs9fPDoouWGy5s4c+p06SdJDh9GfPgI8TNHAQpEBrBLOrKpU14MKtTYV6AIjhA4gCDAoRPJkRw4klxZuLOsWZZ+DiK84afHERta//wIwPGThxEeQTDkdfe0r99U74hUJWLET1g/iG8cORJCLeLHfowI6GFDAEMeODJr3sy5s+fNTnLcuPvSDxDGPkRoeMlVy1sgSG5UGRCEY4G/uHNfUhqESRDHkIMLH068uPHjyJMHD8K8wAAGuqNLL4RhaYUbTSrjUM69u/fv3ZsAUbpuwPTzTgVGLfDyRogbQngkAU+/vn3uThD6EZKDSJUgVViA3oDmUBBDAb4Z0cMNom2HWUNc3SfhhBLiYIQQfhzRgxE51MREBUWYR+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+flppI7behUMoEE/Fla+659y3UA11NGBFEEc6BKy8mHymLGRJdoKvvvspRBukROMzQQ6j+UTDvwY9UkE8QCeVHI78QRxwcEGck4UP/bAjFdGFS0CHssSFEUFBEmqBihsMVeLgq8cr6+oCHH1YAWVMXlAGhhQ3ddvzxwW4wUICXmDHkoh8zsGy0vndpAeqYC4UgxJg2LMBVbUzs/O07RWzgL48H5dcEdgIccfTY2MKIg0x2JoaDCC0ixAMSGRFhdaZMEFGBD2TnrTd3yc5dZIgperr34IQT546Ifk+3DhNATKnFs4VHHrkQQaCYuG6+MeGHFlfOOqbkoO/Npw1FVGDw5U9tMEARQtjAw7ZACIFE6LSTvYAYVuSQw7uIo/4PBky0kINdo2bWpA141648yxYSzRYTRejsOzrsANHrHCw9m/YCkC/v/b6x56Do/3aQUj29ORsUcJ2CNsx3AxJAMI3n9/SfKxNCdDU6PNzvnB8OipqrnwBr1zf/bcMC7WjSABdIu3cZMBsYYMBCpsTACkruXUF4IDWCsA62wKd7Fgxh3sSXvtNpsBntqMKLDpIEGwBBhDAkGw4qwgMQnZAZITrIW7YjhLPF8IcsuwEC/jSeFkjrhsRAShB8cASbjElXVQKiFPl1kJvJYVYYMCESg2ESwySkBz/hkQDQMsUynis+c8hBmsQWIultcRfJMqMcCZedKmjxjbhAyRz3uDcRPKo2dMDjLfIxAD4akmw5mAOTbsAUQc6CAUyA0SEnybImJA9GGHTkK1KCAZuIjf+SoOQXEuCSlSO0rgq30eQqKhCEmPhhAS8MpSzPxSMM9QABfkDCHDKnSlSEqAfvocssh5kt17HkCp9qiB+S1EtSvKMCrkuIH3RFzGouywZXekkO8DAaP4hAABZwYzM5YZLCWPOcLCvgODdRBAoADJ3wXFle1pkJSg1ACF+Lpz4hVgW50bMSeVGQGvdJUH31ACVH/KcjUAIXT/WwoBDNlhqZ0DuFKmIAGNEd/oQY0Y4uKyxiq4pFF6E+I8gKfziYgzk9ylItwciJDLjUSA2xgRiwZZQ2aGKT5tfSnlLIhS1pQhWqNlNC/IeMPk1qs9wBgqL+AV4o8IFllEpVZmVtpkX/IAGknrWAqnqVUHzioEKTVIAchMCh2/mqWm2EAy8VoQr0HJcfUGDMJuZnrXiV0E9i185xWmpKK8rBEazgqLwatj5cSQgOPtJL6CGAMpb5kexAeNjKJqdXyAtNEZrqSAT5wC2IkZoTHsVTy5q2OHjgEVgOUoCE3hBBnSrBaWdLIXZkEIl3qAIPfNAEYNL2t/W5QRJQ8toqDGxd1gOucr3DA0f1RoMIKpkPboCDTy73usfh0LogacBxnc2VusMQdsdLHBH0RFfMOd9fedAEHDCIScAhr3zTEqokDIy4qHNsD0owMGGuaL4AZsgQESKEJMQrcZ4FbWNMOboAz7chNhDB/12oW4GKegy2PJDttbQAhD+9CFIO7mh/iPqx3O62t0xq1op6mIMr+CTEEbUvOz6WpONmJb6vel9OgSAHGIsYAQLw58Giq5DpVvdas0OADXrQNB8XlLpeUMnBvPtZvIX3WnhjcpR06uR9xih2tZHXetv73rSU7Vc2wXGXrWkEsflACwXAwLf0y98/Peu/zfrRAkTAgzHVYc36VJARXGiFKnC2WAkW24JbB+JmiUABUCCArUoDaHiOMj+KOgITXGukKqRFzdlCwgd28AMqEIC6PBCAFqzgIpuYeSGiqbQs+YIpqEoVYj6Iww6U8AQp9GEFPsCe63SFhBxQ5gZzAEJoZP8dyoOm0khZ3eorIWaCKeygD32IwhP6EIGwQKrYPcDDimTiQmaDcj4Z6XRZz5qDh+4rBwqYwg/KUOowDGEI3K6IEWKDsrTM4HXmpmQTwHLbEdGGrjCyK79y4AAdRKEPO9gBvn8QhR/82gmMPsi/lRbwSfIgNBaAK4FqAM3ADraw+7rBHg4QcR3oYAdTGIIOLtAHi4/hCEm4WYe9AOqOT3GUh6pCIAeEgbREFj7F5lcPHHDtH7jc4lHYARR0IAWKT0EGbY3MT3xuyBfmQAM9CBl6aKMW0ZKWX0bQtQ4OAIWIS2HbfVACxK+thB9EgAU8Ki3Xy6iFLuABUjcQyHRM9L7/sd3ABNhOvOIXr4Ql6CALfciACF6kalYzxNUHgbXe987AeeqGOWE0POIXT/rE/8DXT/jBDjIQbJbsdobGfkmyl815GMr0L3Lik5mPdvjSl14HU+jDAbTNBR1w29sxMra461Lu2otQTrlhghHiIljR+570S7C40yEOhXvne0P8fpkN/r155wsQCFWowF9+6Sn3Wv/6it+BDpbwcChQ4QA1r/jFM040HnDc/BbkE0xwaE2RRfwBFmnFe6MHf9gmc0sgdcD3BDE3czXXBzeXcy4EBDwHgBYUEzlweyKRJEfQBALwI3OwEArIgIrnAUpwAKrXB1CQbRBYdVFwdVnHIcnD/4ELhCg4gCROQRjuhwMIYFLvp4JYYHwy1wdDoARvh21yF3FxZ3d45346uEAWggRCMCQjUTqR03sq+IWK13iPF3mTl2qr1moHkXlrUYWEcxArcgTBEhIV1nMpCIZ2WHOop3qsJ2yvB26yp2yUxYZj4xNGUCc8IGT9wBxM1oULeIcMCHzCR3zG120+kXzhNm4wEkuCmDe68joJsQ7/MADAFIh544WOyIDZV3PGJ3XeFwH6Fn7+BnCbmDfG80KKIVLpwAAYMF2aODimeIrXJ3/0B4P3l38WtwIY12Abh4KzODZU0gM1USUWNg7jwhYJSDi/CIyl54AQOAUSKHM0Z3M4p/9zGkiHzbhwWLEdn1UFLYAOEhQ1W1c42aiNpMeCLnhtMRh1U0eDNpgfOHiOY3MVs9MeLyF25ZBDR/BC17g380iPiXeESoiETAh3T0h3Uph3AHk0BxEC1mM91OUH0+gN1lI7DemQjiiGkCd5lHeGl5eGChRrGYku2wGK46AsylOSJnmHp9cHqbd6rTdssHdss0eKMcksjwIErCQOvrE8OJmTXwiJw/cExXd8lQhuy0duvViU11I8AgCC3OAGFOA9TemUqKh9q9h9+OaK4HcD/TZ+sqiV2HIVaqQR4MA4YtmIZHmHwlh/xUhxx5iMILaMcJktN8YSQUCA2uAz3zOWeen/e9w4dd44geFogeOYgRs4mNeCFlxhBF6JDQZhjr6Il40Jhvb4gvk4g1aHdf4Yj5jJLDHyOnThQNtQABaAAObFlKI5mgwIkUm4hE0Yd3MXhXeHka2ZmbrnA+JUDSLTVuXHiLr5nHHneCk5eZP3NTGRPz8hYTBZnDYSZtlQAAoyVbgJnc+5kz2ZAe41JrLiBQJgjXwSO/PBnTaiF9iAAaJ4BUewUiSZm+TpkFApiUsQAXhSfV+CFdbDjPI5ITggZ9cQBIciAgl5l/3ZmKm4fVInd09gADDgBGM0GtUHTKCZoNyRAwxQcNMQLEnwUNa1nxOal3tJjPjXB3DgdAYQAMbj/0TtFqIimhxjhCDU8A4M4gNdFZ83yZ8teoqPGYFSsAMHkAU6AAU/kAAw4BWjtSIIuqOIFRQkFg0VsC6q9h4rSjuMeaSk2YKm6XI68AAwuARKAAdS6gdNsBifg6X2cSFws6XOgBFiwwNMojIsSqYmyZsSSQVDIHUuCAX69wM1yhZESafckRWOInLQYJMLNKaASpZUIIM7oKESlgQAMxpckSva2ZxYyhgNUQQM6gyzUUGWeqk5aXFU8HRLIKXbMSN+gAdEmFjw6ajE0RhG8GzNQAR3ValG6qqNKX/XFpw7kAABwBJzwCAFemNXyquacRBJ2Qxkx6rFaqxkuQMPt4ouh/9vHqChXSBYHio2IMqrwmEZfIoDd5QMILAApFqk3DqhZPCA2dYHaxd31zYEGgoWDLFkOaquwbEQ22EDwsIMvTGv9Fqv5PmAO7AEHhAFOmBx8qcDShBxGkqljTM8BPsY2JQDscEjiIgMRAAqFtSqDnuKFfutShCDP+B4D9cHbCAFbgoDcCqnH5sYVAIWMJJuyVAV2BGm9aOyK6uNbdcHU+B4pAZxxqd9i6ofO5sYiFGIPlCyxUABYOQ62nq0R5upUbepMNCpn1qI2ZMaHMKwWil4xyAkeCAEXEasXruysCqrtOoHtoqr7skiRJqgRoEMRbBaG9K1c1uvyIptULiszWr/A88KsFZgoFy7oz0Ykr4gGNPETWobOkZbuC76rU6rA+JKrubKIejaGFjaEHgaDBSgWi7JQJvLuU55r9f2rfiXsUr4r9uBo62DpS60acSwD2lhSn9CuLB7qRArsRRrsS6XsWLLsVaKpaBiBVjrC3ZZiE1gF8RbvGTasvr6sjUns9hWszebsxqCpfEjAAOgfsEgJE6APZDTtwL0utrrlEm7tC+nvBWoqAHAqLxbiDeQurxAqTEkv/M7oWCrsWNrBJ7qXmYrqmkLkNWlEMgCDKgkRQRcwORZtxU7qzBQq2yht4bxngV2jtYzRB8IDBgwO0B0wRj8nIerrMzqrNAKM5A7/61VSF1A0AQGpr68oBIp9kMs3MKj6a36+rmhCwPl2kSkayU6uncUhEtC4Aa+MACTYcHbKsSXKrv5uq+2668wALC628Rc9xLrsh08vAtFMKdAfMVYTKbHO7EV+7nMu7GB0rE2rIMLIhTCBSCaUgBwa8VtPLfci7EwC740a7NvGqfl24w9ywMvIwbAigtMYF5iLKGBzLn1y7T4C7X7K7Wz+EnZAwTDogsAwhV3nL2XLMQHLLZky8BcgQM/QipCMCocCMCzELjTNUVBnMpkqsExe7d5awROIBN/QhlqXHszhgsroVqAzMtY/MKJG8OMSyOu0xDKtpCclwRnTAvx4DbYHP9Cu+zME0rE4Aq6fTCuSFx9PoAo3oQEOWh+Q2cLBWBKntTM4ozBWky7/Hq7X6whRbYgldxlOZB+tnASPtQj9nzP8/vGySvHGssHaNIDoxI2OogHkjoLAyACOZAEdTAUCa3QxTvI3huzDhe+UqADE/AG7JK5siYrtuwKRJAd1BUjHw3S85vJ9+u0iNsHHPAGIkCF5pcDC0BrsjCSchTONu2w8pcFSzoBDjA7dCEUYJGQTuATkEKEXZYVu0MLAmxGSJ3U9foE1/YEURAFIxAHx4YEsCwTYPETUL1mZ3UDBxYLXV1GXw3WrupwMcuTShAFSkADcSAACoIVSLBGY5Kia/b/IDZw0a7wH3x013h9qTtABUvga31wAUy6BC7w1LPTOjjwtiyBS1ltUjYQya3AAIYE2ZF9pDvwBPSHsfhW0kyY0hgiWM11nYDGOU7wXLBQAanNxqtdvFmgf8b3gE7n1xC3BBNgAhyGPM+iYU7GI2JzBKnaChSA2o8N3MGNyYi7BBAXBVTwADsQBix3bTvAAQpwA6wmAu8MY2yhZFv9CkVwSKq93RmsA3AQrtpHBXQXd7H9AxygBoUtXl3WQku2BaadCgbx2/Zt30vd1E/tRVIdwVWtO1Tiak2SPwHtUSxBXXLtCkjB0imr3Q2eymLNk2V91mm91u3n1oaBGCyy4R41/yt3wRDTewpFYARzwOAlvtp67d1P0Nd/HdiDPUOG3ROtcxAvhFSGxbp8WmGt4GnfrMsk3uNtPNmVjW2YfQCazdn7wSOgbQNA9izSJuMQ9Tlq3RAJXgpCIknZbeWR3dqvrQSx/XCz/Qa1fQS3rSvWsyIpZuYFxUS3BB9NYKKoUFbxw+NwntTDbXHFTWoO94TKzdx9/txy4UKhCugEpWzvsUIvPQoVkHWKvuggHYPJ/d3hPd7lDXHord4CwN54414hoCiavk8lcCVgkQQCQNSnAD0xMuU1TerO7HT5Dbr73d90rq8ALuAl6EJzkQJJkFyH9TguyRU3LgpMMNMijsrC3v/j8kcFEI4ESPACKcAa26FsVn3hlXXtoVAAQNYWo97tPf4DTxDHUfAFI4AGL/AC7CUAw9ziF/Pih5U+gIEQVnAC8S7vDS4FDwcHjqcDHvAEgD0aPZAmhS1Yh03geWUD2zwKICB9KXXMXl3lCi/OPzAES4BvvtZ4fr3Z75OiYJ7kom1YTkC5n1AFaaJkp7zCJF/yvJzfFOdyShhx9MbTCoBLtv001FRZ1U0KRMAgqkbfPe/zlzwF+sd9yBqrZL0Dy93c/wXdhkUBiCkKA2ATXjBJ9U31c7sDZPByyBp1GfvwFHve6b3e7b1WZtWZnzAAVdBe4lbrlqz2221xcKAETyv/BUNAcXG3pPhXsQE+4JWl5qagOWD0IlIv+IL/4Fwf4VG9IhSe7ljtUQLQ9KGQ40UTFzu/xpgv+CdO1maN1i+h1kLA1lH91h7FIK1VCkVAZueb8Ksv7D/O134N2IINTEaO8UjOUht9wqOwARggWLGhEL7/+6SO5Za95V0u7l/+2TLfUgux5pzABKvlA1awW9NP/VYu5xSb7LItBbSNEHqu9MAeTzOCBx3vCRsgsPOhBfMPCH6Cg4SFhoeIiYqLjIg3Jn2RkpOUlZaXmJmam5ydnp+goaJZUT99On1LOz86UUp9O0sTJlpANj45fiWNvL2+v8DBiTc3A3/HyMnKy8zN/0FCfjZneDw2wtfY2YqPot3e3+Dh4uOZUJGxsFFUDzthBzs7sBwKN1YCIj7a+vv8wFY4TogUaUawYDMmN3j0AOLDCI9+ECMOg0SuosWLGDNuYgVHh44hpn5QifdKyZBTPzioQSIAmsSXMLNdQWKNicGbBoMEickzJjeNQIMKHXox3pQ+WKI0EGGjhw8etnAAuSGEWDQbOHpqlZijRw4kFXCKZUZkq1l+P4mqXcu2LSUwfX4MQTWFQI8btprcOCJIQI8mPaydHZyNRw4BSIiMXYyMAuHHwdK6nUy5sjgdB3QoQfUFVpsGPZzYEHLLSQ8cQqbyhcyal48bOWzYZLy4QP/r24skW97Nu3emKKfMwTm5REoDvn9t5LjRY0E03NAP2QAg5AgRCrTH2o7OXZBu3+DDU0Yld9IPLDpU9SGQFUk0IThwNOnevUmOEDySzM5uEMR2+tB9J96ABAYFhRnxwLJKJFHsgIoOO6hwQxM8GOFHbAByZwMefnhhDH8GFZFPhrgJWOCJKIoz1wFzLfHgAUrEAw88P6igHA9HaEEidHqchsB+IDrz0I6tmZjikUh6EgUUqCzByjt9KAFcXJpRAVIDOChHZGs4GOFUMUEWhIFgWz5mZJJopumNUUgpxZRTUGE1VVU3XJVVmfzYYINoPhDxYZjLMDAfnoSdqeahiG7/ApdcdNmFlw16reYXYGQSqg0QeNziFQaAMoOBe5aeZWiipJZ6Smab9dHZDp+FNlppp6W2V6jaOAEECz7wVUWnylAwABC0mjWqqcQeCpwOwhFnHHJNKMecc5UGCwxUAsR2g2K8IlMBftJqNWyx4KZI3kmSnJdePOz54d5o8Q3abTA5HPEUEAVkiwwIOSTxLk/fhuvvgAcmSCODDp4S4YQVXhjtvo1MCBAOAlhg7zE73cmwRP3+q3FvK7b4YowK0mhjDjjqeHEveDThZQ54MDDxH0EYdjLGFG1sM4pLNvkkSVOyooSVP2Cp5cyN5FJdNFX8yesArxENUcY3R10gm0kt/9XUvHJSZZWeFjsdxMREYOg0WjVLbfahi87VR1135TWrH5MGNvYgX9tLAQ4azL0P1Gf3vRtmmnHmGWiikeaDaaippnfdvG5QwD1668O335RTdmyyqSzrR3LLNffc3Ix3GkQuI0aOzeSVp07UuOahp16668In3+J2+6BFCKZng7rqvGsU8DkL9tHggwdTaKHYY4cOKBOxrZa7MLv3Ln1FHaf3sYwz1nhjjrRnS0QIRwD7PPRlT28+WzmnsnOUPVd5ZZa5gG5vEDjw0PX4vkR//v5BUe3m1XGSitbqxDVLBQFbnaoAD0KwMPw1rHz8iyBv0taotkHqbXFrIJEQCCgQyP9Hgw7cBgQlSEK3AC5Vq2pV4WCVuLcRioNhGgAexBfC/I2whDhcy+X6MJzMHWdzzeoctEIFwyBVwAYnKF0NH5jDJrKFdeVyHbra8552ETFbBUjIEm3oxC4O5XcKMoXwCgYhCRlPYVfsVAGYkIQbmGyLjNCfF+eYieq56FQgm9EqRlayNC4PCTkgGRyZSMdCViR9TsIMzyLhM6AJLX4v5FUWCzjI3NzQkJjUiP+WIggt7MUGN2hKEo6QJUHo6zZF5M8ksVJJS2bylUSh4NoIgAcjAMEIFgICDgLpBxzg4Sm4SWV2Vnm/VhZCjrBMJiZOKLgn6AAC8amFFeyXBCQsgJT/kGSNMGlDTGNORJngxMgO4QCHWPwgArFxQhLwwEscKREy22RMN715CGSG855QjIQOpNAHKvQBChngUIWcEBsatiaetQklK+lpCHveE5xgpNEU2CSSIaxgcznIQ1dAaBaEakehxWSoQx+aTDuiop9PcEV6lhCJCIjgPp4MpiRBytCGXpKkOP0Nk9SHGSno4AdR+MgP4NGgJURACxzt6EwpWdNBjDSnUJXER55AhVZkQAJGwMENLFQn2PjhBg2xgS5fUi810rSpTr1pVNcKClVEYQoQGgIVZDAhEeirB3DDBRL4AsqXeFQs80TrV9XK1sJuwkEXWFsfniBGGWTpCL+0/0E1mFONU0YEAwMBVGDR+lTDPlQHHogLLOKyBA9ISQamiUYSvJKlTMEESCDabFM769l7guEJE+1DGMToTCzsIAJz6JAPhOADJHALYy7T7FkFS9vaKvMoQ3DQAYCDBVigYgjvWIEInCAAIByhCSGVHGxVuVzOEta56D1FFE7CjlLMiElTsIMBAuAwPBzBJRLpwV9vItuaNje9mYzRDpQgBShshgpPgEJQDQADJMAGNkbQU50kkoSwKJep5gUwgNHTB7UNgcBPiMQr4HGA6s43B0LIZk+KAAKzYni259UwTk17gKH+c4xMkgJQh5AA+uIAAaU0i/JiW14Yyxi9LdoBfP9xO5fEmmIMTQBAPgRA0PC+RGlB6q9IY3zkcDpoCcCBAhUOEJdS9GEFToAPD1LcEgFYWSLYcfFCmcvlLivTSVSCBRSGcJIIIKEHRnBwYGw5hyBvZcjkfbF/62xnWOrgKNN9AhdQEQEcJCE2gATCV3yQBKYkFSJYJrKit9xoz/6An4zdQQZ8MAc98cAHOEDCQ2wgASGobDDjTfScM1xqtirBRVnoQwZEkBABaMEeX60TZKMi2bOEmj9FSMhWBesdRvf6fBz2MIhFrKAonZMFWJkwgPZ7Eybgwc14pfZ/r30zGtvYHA3KMVCn4Fgn+MEIOXgnd8htkALsyQYCoPZg2V3/yCQveQpNFu0YjpAEpAIBCF74NDx5RQSAu5DXBPfil8M85jKbAs2kwdAMeKCFIY17aSKohYoXnfE54pkVeuZzH/wMaAdfgUM2GLm46cPvghSgCIEJuLqt3XLVPboPkZ70zC2N6a78Mt/VMGh3ei4m97gL40Vv4qkXO9RVt1qysAZkYG4wByAQlERUJ0gQqCFxOK4768X6tQ6CPexiHzvgxLCGNR6yHLRnqwh6EvjA4V65bF9321HqthK+He6LlbVTgG+724lOeFO5Ox7wVvI+513ve+fb8X8PvMDfXnnxGPzRTNaBk/uw8IaLFeKS31HamxF5wZO+9ODZ+D87DtSP/6dZOdYYeckZFoTHA6r2o6c87g/1clQoWeY0D/QNbh4NnRPfXsgf+vLPdvSkU5rpNhD7058i1uuHPvZLvP32ebP1VHvd1WHfKNnNvnJaIRpE2afz+qUmd7oTmwfGhmx59xx8t3PScn/8AQJVkFXJt3+HYngdhngjRhKMp1WRUyE+AAQ9wAM3kGtG1ANCp38OqCaXd2Pxtnlv1Xn4pm8zI1l4cAbWIAQIyB9H5DxYN4JHcnpTkHqr13oOB3uRgwM6cmmBsQETMzroF0Lqh4PjoHtiRma9d2a/J3IkZ3Jj8xRW4ANYkQMeCCJMEIIiyIRH0nwx12d/Jn3Ul3MceIFTsf9XOYABRmgvDPB52ieGR9J9USBp33dp4ed0uEB+Ukc0fjEV8pFZ9jIAyHODdlgg7dd1rAZ/sSZ/ZXd2evMQOjIDRmCI2cIEBWCFRraIKNJ/wvZ/AYh3oUSAF2KATsOBXeEHXWhElqWIoEgU8KBPi8dSAqYqFBgB4GaBxpQDzrFafrArL0ME6RaGs6gWO+BMjAVXDtJx/sRP9AYQnseCSxQYDCECODCDXqiKpJaMa0FgNQYHkfAE/LRYWDASEcBwPxhx3lQtCeEDFRBnE8MA3khPSwiOHbYDVOBbJ6EO5LIDK6BQVDh8xqQneoIHrxgkTGB7yqePobAZ5Ehg0cUKQ6D/Am7mB22UhtZnTEBGE0DwbJCHAQ0IkUNRYD4jBfCgAwQwXLngBHjQA+MXdd5kBMRADJzyMsdQFnVokkHhIh6QUnPRAH6ggQJQJ0glifTnTUiQKQmxkFlWkj4JFD8lCSpgafkBBA9BExiyd6noTfmSA7FGjDr5H7I4lZxQi6eweNflEdEVD6xAADRhP4J3CPaDbxsAlbEllWjpCcuoA80IIaaQBXDJT1BgF1rQI8dVl4SAAz5wGhKjkzvJl33JCeL4A+S4WKhwAFIQVEHTS0U5Q3DDmIVQQJr4MgWwE8hYmZsQXf24A/8oF+RCALERcGKZVQhwjKTZS3chBGQpmap5/5asaQkSGSVSEF2SIJfxMRqhdASBFAKgspsK80vGp5PB+YnDuQkoqRkqCQ/skWI3AD+75AS4YHbSKQjACARFoJdBcp0sl52bAJRCqQOg4QekJFmxUXahlC+kcZ69dGmztxg6sZrwaQlVGQlXeWmh5AQPFg1HoHen6J+BkQPcuDS2IFn140352GVqqRkwNxcfUYtxOZdv5p+GIATwYWGSiQwFsABZEica+pDL95eBuSCEGReGiZiK6Ykmqgi6xAQksKLJ0AKchhU8wCHGtKEydpmZ6UxI15k/RZRZgSnAAoY9qghaWJ0rygRbqCkxWpmu6Y/CI5uRQJsAdyFd8mO6ef+liZAVp7mibkABWDEH/ZmkMop7xUmRCbIeSLCcVWEDznkf0cmmiXBfOSmkyFAEOHAFN7CYlaSkGradBDYj37kc4pkD5JkD5kmoipAETVChmwhrWqAFJYo/kApg8rle9IlX92kYNqCfypEEdcqpiIADMdBiiIoMRFAF1mCTX9qXB9oHCboce9KggAqhSXieOCCSW0oTfmBvdsqEHcqWHeaWIsqSJEqr4pWrysAAeDU0rXSqXsaMP+CMg1mY/6SjPeCo2ioMBaCliEoEC6Av91hD4gpOTFqOmwmlnzmlomml7QoM8IqoRbABuWAh0TqCYQqbYypz61GbaIqbaxqwvwD/qi/DBLjAo1t0r8qUp8e5p8qZJX8aqNBJsdcwsIhaADaZrGPDsckkqd25A5UansoxnuUJrSZbsYfKrcjAAPlQr0p4p0eWqkPJqi+an1MRq7Oas71gscVYBRM7eTgYrMO6oMb6oNEQoUzrC057sV/1q9dmkQJzCtUaonCJrRi6tfogFSVgk05QBG/Ks39QADMAsBsrtDgFBbgVCUxyrjiarj2QmOuqsWr7C5I1iLIht8wwAAWAs4+Ktw9VVaGlBFOQh/vqmVIamlVauNngHuHpBwqpuMxgAaU6Pi4rQUOwBE9AHD8ABWT6sGd6m2rKudggL5tjA1XQtTpZBFc3SKcb/0GYgV0OUgYg26ci25zPOai0+wtZQay6q5MUwABg22tjVos/pQoze6mZuqnLCwxNIAQCUAI2oKKiqwzuKbXsNmAQwkj12apIu5+yyrLLiwfE4AMDEIflqwxFML2lJldOMg+2QqwM2nfHmrXyu7x6IQg7m7/IsAFVEEg9gAS4kH6Q60TI4gGmQC6Z0WGpsAMTNQEKYLsI270wYW84cAQxwMDMoEC1QBoLALRz87tS8wSZgR5hcBIxogp76gIdAEhfBYAk7BN+wANFQI8qrKsPmoEPQbiRI8Nmw1Kp4E9K8AQ7ACNLwMN4JQRaEHBHwMRBXCt1sgVHvAxMICJy48V64//EN6MDaYAsQyUjx9kHsyAAnKYybVQN9ffF+sAhIcCecvsrIQAffmGvFZxD1rO+F+BPOzABHZAEMsMD7iGWyuEcehwRWolZY7wM6+lJU0rInqUZQ3As+8QBHeBmCKAXYIUDIjAVz2q3lVwYAvCbmcyiQwwbyvs8ahw18QBaE/AGExoCp0EVONIh0ZChr9wPWIGyR0wBESYaMNyyhYxDQ7BnTzACbzAHsXHCpbQctjADfkCqSVC6x9wLFEq+s3wMFNCJNuhAuZwmF5zBkbDBxOHBixzC+TDC4/wSQOBJXrUhfhC35zwA0JAD3hy0sETDOmDDOBwLatkHPOzDxZbPMaH/BY8ZntVgAwxgxOeMDMUHZHncxNFcOVC8BFJMxVaMxX6gxVyMxhJ9Oj1wBVBhqea80cjAPCcgzjPTzknCxm5cizsQx3Ncx0Zwx+Da0k+TEF2QBBeaXDStDAMgAAhwwMGi00hyyPGQyLDAyI6cC5CMppNs1FwhFUnAQEQsy039B1vAqyztNFR9hyYhylJAyqaMyrC2ynXCXWAtEYZhCzThx0cMAqLhycm0yx7Qy78czEIwzF5QzGud174gYZJlA4x71syQl8/M1iHdN9M8BNV8zdl8n6nYzd9saTjt2I2QKVkCG8rc1PvrWsvhRoGY05ldKu/MwUh3XR38wfZ8b6b9/xhsliVE4NdjHL2uplVO8UbQLEEIrdBRwtA73MO5ENG9PRhIoBdAIAIzTdnJUAFapak8cAV3AdIlNNIlXcW/htIqbZ+NPd1ooQFIQBpmrd09qydAkARdwIGXLS1tPRk87bo+DdQmQMeeOtQJUdTs3ROBpJVMwKzaXQVFUA0hoNS7JN7A6yKIrMha/ciRDD+UfOBaIQYCMANAEKBHzKUgKUgUzj+gDNdy/WN0rcqsjNcerhX20QQDkN3yzaIDENkKleIRRNiGrRzArFWJzReLbaQzrhU+QL8LnOPLUADE2lo+fj6b3dnYjBWgzc05N9rhnOQ9UQsUgONOfgwDQARmN/+AaTzb4lHbGozbqqDbIuzl3BEbAD3muspKeDHlNrPcOnDDza3DkvDQ0Q3Ecg4dPBAETG3nzFB8NpBVYqDnN0PeUWLS590BWbzF6l3o0JEYit5vuZCImM19bezfcHwSQT3gRP3Rmm4WTCDc2q0TCwrpGmPVfYDVi9zIGu7VwLjqt7HanQ4zCACaac59b30Ko1zKLl6/MH7XrszrWnFAv24QjtO2sr4xQO7LQo7Yis3Yzg4Zz+vkA8CAw242VW7NV67N1qDl3gzOpd3t+6AT0X4TAxAEBaR3OYDc3bLfnBBiP5AqwaqSpnABHPAGmdIEsejut2Gpr3YD3z7mJAk34dz/FSGwCwyj75lwdKvAUhZ5EsTRBwbgABogyV+L8AFiwjxQBbga7wZRAxUQYfgdArZyMRaPCXPxBUH1VkMAF2WwWFywBjDQA0yBIXRI8gkPgtXg6p0+7997A7lpuxWv5kLBKB1xDnIBDwzWJSHwnLEhjER/GwH3cFVA4mOeReEJKlFLKzN/CamyA1EQWj6lAz5/Jy4KBNWiacbc9azBEE2wBb6u8slw4/hRs1IdIFDfPy7iIBCiA/OV9QhQHTagBxfiB2KQEL2L99R9C/Ht9wVBBHVSIQwh84UPFAewgw+AGQkAA1+VKcrRA0bepZFv+ZCRA0YwAE2u+T6nqD0O+qUi/wWl32MakCUUbUH+/KCvWgJnD/s9kRW1b/s+p1VHkN9botP87u9i1AcAnxk9BkpCgKTIDx3A5/i4YwNBwODMvwxl7gespuqEkssY/wMa/xEcnwoeHwDV1Evt3v0x8XliqYG7AAgYf4OEhYaHiImKi4yNjEUMQj1+lJWWl5iZmpucnZk3Jn2io6SlpqeoqalDOl9ROlFTQ2B9ZX1PXGswSDd+NjZCTb2exMXGx8jJysvMzc7ENn4hOTc4TTwVNY7b3N3e3ExJfk7P5c6gqunq66g/rHA6ojvuOzsGMDhGPjk+NkBAOKKZG0iwoMGDCJcJyZHDj48ePgoM+EaxokVHFf8G5BCXsKMldOxCikSlJN6OKB76SNGhQxcOSguMNOkhwUeTIzw86tzJs2fPIzhu+OABhAeTi0iTJmXSzydCkCOjjtyxRMcOllcNBJiGQMgRGzdsaMlBFM8Rp2jTql27yR+OHkB6VCmgtK5dbhYK5GRbDqrUv+oOTHnyQMeBBDD83MDzK0ePr15wCAnBw4cVvpgzazYYokeToVXu3B1NOlGVIJuZ+QXMGpWUwgkCaAio5eENIL/8COiBY46Pt6mDCx/eqQQPHDnoll7OnAhZGzmA7BNIHNPq1uqe9PlRso+OH6OkzDugIzZYIXiqq1/P/pOfJEWKMJ9PukARh0Js5KP/3v46dlQ6TNHHPEtsp8MQQ/SRYIFaJYGEHzi81N6EFAq3AFBAVEDfhndtgdoNSQiBgwAV+vefKay4AosstNiCiy68+AKMMBXWaONaAgjhwwBBcOijUnpV8luJoZyYjjs6wCMPPfbgow8//gDE341UVokQAkAQQcGPXF5kAQNhvTTleiYaOUp3J6W0Ukv4wCQTTTbhZOWcdBKUgyBd5kkRBnrZABGRZqpClVVY6aAVV16BJRZZQJhV56OQJgMEBvLpaWk3FNzwVUMUlhmoYIQZhphijEH3mA2RTVbZZZG26qomFRBx6azbBFGFYpN0WmSgrsEmG2224RbNbr39luur/8i6GsRRtDbLCAa3JsGYH9TcoAUQxHnKjnbcxfNdeOOVF8B56SVr7rmUTAMEP37g6ey7iRTQRBK/HHcDRFpku6tUAQ74Q4E/HJjggn00+GCE6CaM7BHUOJFPFczCK3EhdxTA2w3R8XBFD8MIp206Kb4Syyy13JLLLr38EkzHCrdc5w08HAHEAG5MbHMhGMTwCxBJdMHDDSyn9rEqSCrp7xD13JPPPv38E5DLUM8J3RFO+BDxzTdTUAQPNoSQBECcerxvVGiipBJLLrk5U0037RX12zVGZ4UTW0yE9d1M2ICEP2RVN3Qqg15F6KE5dPVVWGOVdRbcjE/ow4NMtHD35P8S2cB1WGNq9jcqoBZ2WGKLNXZqqpRZ1vjp6+VgAwVVTO56AUyEaUO5Yrf2mriziRVsbsT6BhzqwHucnOvEV0BBEk4Ao68pVID3w1VY9BHFEAEXiDR55t2AXvDcr/eL3k3kIEITfhhPPPFBENEDOcuXkmA8fVzQxxJksCSKHQgaDKGE3fcvHGUB8cEccGO+8xGPAUZwwhzaV4qrxGIHoqACBBU0BK3ESGU08p8GNdMDYORrGlXYkgGJNwAMIIeBZ+LODsIQsHpE4QdR0EW+mBalp23whmzJjYSCIMIREq8IQQhbcK7zAy4ETAoDY0UGEkMUK7yJbXLCoRTRcoONFeX/BrLyoQExwAQUiuIJ9XAeeVbAgnFoSnWIY5SjpshGnjAEAV8hAh20OEIPDYeIA9KBEn4QgR4kgWuKcUhASLeqNhrSI9MSQhDsRkcDoqZ2DTRQBCLkA4f4AQk+EBElemesQ3ryIDBDAhEq1UhHYgAYORDGgzAThx0oYQdTOMAesbCCCO3mk7jUCXSA8ZUQUOIG6SulFplAgegIAQhBS0sT3iAKKARMBysAQD78gAABuC2X2LRTJXOAg7iUAAdEYKQwR5g+ogQDMz7owBME1Icx9AIHIdAk/7JJz3JEYxrVuIYTlDNOLRKhCkQRolqAoAYo9GEFNnDCDYwQs8vlYHH1/4woMxbSkIf8Boj9bCQRnCMEzNjABDKwwREQQC+ivOQ2OeioRFeaDKAIhShGcVdGtcjDzDkFBzmhBg4UCIQZUIIoSBAoS4fKCbfARS78nCkdmYABzDDEBzcgRyZ9gKWXrA9bRM0qJzrzGR6ERqnjfGQO3wIQ7eEhqL/5Cli0ylZNGAcHTEgqWOm4gQL4AjkBoV1b9+pR1SXKl0eASFzn2k8QFCEHVbNBE2zK18b2hF3c9GYPEFCEqxG2lBsIQjdVN0/HerYn99TpNXxQBJleVphaO+Y+PsvanlDUIRCBq2VPK8wqFGGnnW2tbg3i0qEUZbC0VSoFgsjY3Rq3GUaNy/9cgjvXDdznuNAdCFdBIxrmzhUEdo2udp3xVuBat7kVsCYlcqCF4m53t7v8qx8CazW5flepQWiqBPjBzfPal1rb7GYPSjDZyr6XthADixasYN77fja0+axMaf8b3CDYlTcFNrBjX2tR2TKYuVWoQBGSIFQJ67a3MPXuhYNLqQh7eK/JReqI31uBLp74uNP1anVX/N3Mvvi43XUvjYNbABNa8sZZ7VoHMYaHXoQAdlvY8YWJUIFqKMbEQG6j5X5xBdVxrYBKvrBEgOCwSkZZovrp6GQvGYMNZJnGG6ADA77M0r1poZtHEAIRenTmHWOACGyW6Gd+aoMgkLLONB5lnuv/mYM5+BKL4gQ0jQsg1kHjUgTrSt8cFX3mIDTa0YdcbAgprWgiMGFrfjACMAKCBBHlYJWYfltOnEAvuIiDh5zmdHx9IAI/aOGPuDLCsVINNXEI4DaWK8AoYx3rTwtABAH0QjV4YARev+0lOIjJDYqQaGIregNMwHNYwjKHezk7anvLgQBsMIAZW5vYTAhvD0SAWB6Q6NsuC11c/3xuYnPRCL3QdW7hba4mCIECPax3vSlAhAIAB8r8plNEdCxwaw+ACAKYVsLRZWkGNPzihJAIEYLyldoYQa8TV096ewmhbfMgBwygN8YvHtcQ0CgoHAs5eyCr3xJUQw42KMKcV85z/0JgIH2UKAEQroBwmacFwdbgQU6aMIAk9/zpg2AAE7hJDlQbfTgUjq1sLQ71rrsBiL++unpAXJQcfL3raCcED8knduKkeC50TnvaCwCxtg8nxl+Vu94HkdlL2x0zxoEdw/fedQpsoZLItNxCw2QEjvxdGUDQAtAaMjt/iCGh+YhQOAdPeLQzIQgb8MG4RRrzojyeGbXhGE5/ATTkRKMERoBd52dvCAwMoArIyQ9jznl6ZdzrCgGtRr4VgwCJmJb2tLd0D/CAg30ApcO97wTQeNCFr/3CYdCxtJmRz/1CaMk5ELKBqKOPjMgmIQSKx00BGN399hvCuQUQyALJf4yT4/8m3BuNu/v3PwgtFYHL9GcMrDdlAyAR/HeAhuBpeBaAxMAYAXEDIoaAEvgHmTUAyTMMX5EEPUAZvoRVzqYFQvcQNlBJlod5RnBSTVAFwzaBLEgIKhgEC3Ab4fMSTrAuPANvORACTnAW3QQW1aA6fgB7pbV+LViEhTAAIMAEP1NfxzEDtAZvftIZ1CJqw3cDxVdCRpiFhpA+RZBAQREUXoaDVrg3P4N9OaB9WpiGhlAABCcAJeAHk8B2zqYfrZcTPbh++qeGevgHNZBtqNED+QJvfyQENxACQJN/e5iIh1AEEON4vDYiinUDsWKAiliJhlAFPOJ3eRYNRuBg1WaJoDj/CMMVBD0gbsPQfLAFVXoDU+8WZGIiAg+SBFalH92Wc8TEdaGYi4cwF/+EAxy2LtjXUVAiIriWVUjAbEhAdA2BBDWYE0bgaceni9JYCEzwaX5QLgmEBE7DEOOwbxG1Sx3UAwIQEMjxT0UQcNOYjofABJgYBFOmGNwUFtxUdIbEEFVmBPhUBBVQANunjv64CMPFVCBCIjgwA18BUUMVEDkAAFpwB542W/8YkaYxZ0wgAGJAUdBXTz9DbTEgORL5kdzAAHRQAAwQj1kVBPsYjSC5ks9SBRvwcytlaZbGkjRpEQUHMV+BJUBzST4gDtwUFECDBF+IMb5ACdHgbpURENek/xb3Ui8L8GvDEg355gTUwFBrpVjRAITAZB/UVpNeiRQWYGkl9GQcczEYox8+MB1hsS4gEiE5ARc8oAXMlhn7gBxxATQ3oI3UcBxFSS29MAk3IAI8MABMFR9feZh2MQBFUAD7SAcnBFVD4Qf/8GYSwAMcgzFHYC3IdBl4EIZrgQOSdwR/NA3l9T2L9RXvwQ/6QFoDUAEVYAGIGZvLsQEbBUQMhUwaszdUWUk+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=="/>
  <p:tag name="MIO_HDS" val="True"/>
  <p:tag name="MIO_EK" val="2375"/>
  <p:tag name="MIO_UPDATE" val="True"/>
  <p:tag name="MIO_VERSION" val="30.11.2012 11:40:17"/>
  <p:tag name="MIO_DBID" val="ED9FF2F2-6643-46BA-B685-7D49126FFAF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OPTIONS" val="Public;Internal;Confidential"/>
  <p:tag name="MIO_USER_INPUT_REQUIRED" val="Classification and Control of Information;Please select the level of confidentiality: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heme/theme1.xml><?xml version="1.0" encoding="utf-8"?>
<a:theme xmlns:a="http://schemas.openxmlformats.org/drawingml/2006/main" name="Continental CBS 4x3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Continental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bg2">
                <a:lumMod val="10000"/>
              </a:schemeClr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ntinental Screen">
        <a:dk1>
          <a:srgbClr val="000000"/>
        </a:dk1>
        <a:lt1>
          <a:srgbClr val="FFFFFF"/>
        </a:lt1>
        <a:dk2>
          <a:srgbClr val="FFFFFF"/>
        </a:dk2>
        <a:lt2>
          <a:srgbClr val="EBEBEB"/>
        </a:lt2>
        <a:accent1>
          <a:srgbClr val="FF9900"/>
        </a:accent1>
        <a:accent2>
          <a:srgbClr val="BF7300"/>
        </a:accent2>
        <a:accent3>
          <a:srgbClr val="E28700"/>
        </a:accent3>
        <a:accent4>
          <a:srgbClr val="FFC266"/>
        </a:accent4>
        <a:accent5>
          <a:srgbClr val="5F5F5F"/>
        </a:accent5>
        <a:accent6>
          <a:srgbClr val="262626"/>
        </a:accent6>
        <a:hlink>
          <a:srgbClr val="FF9900"/>
        </a:hlink>
        <a:folHlink>
          <a:srgbClr val="777777"/>
        </a:folHlink>
      </a:clrScheme>
    </a:extraClrScheme>
    <a:extraClrScheme>
      <a:clrScheme name="Continental Print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9900"/>
        </a:accent1>
        <a:accent2>
          <a:srgbClr val="BF7300"/>
        </a:accent2>
        <a:accent3>
          <a:srgbClr val="E28700"/>
        </a:accent3>
        <a:accent4>
          <a:srgbClr val="FFC266"/>
        </a:accent4>
        <a:accent5>
          <a:srgbClr val="5F5F5F"/>
        </a:accent5>
        <a:accent6>
          <a:srgbClr val="262626"/>
        </a:accent6>
        <a:hlink>
          <a:srgbClr val="FF9900"/>
        </a:hlink>
        <a:folHlink>
          <a:srgbClr val="777777"/>
        </a:folHlink>
      </a:clrScheme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Tools Process</Template>
  <TotalTime>0</TotalTime>
  <Words>419</Words>
  <Application>Microsoft Office PowerPoint</Application>
  <PresentationFormat>Widescreen</PresentationFormat>
  <Paragraphs>195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Batang</vt:lpstr>
      <vt:lpstr>Arial</vt:lpstr>
      <vt:lpstr>Gadugi</vt:lpstr>
      <vt:lpstr>Segoe UI</vt:lpstr>
      <vt:lpstr>Siemens Sans</vt:lpstr>
      <vt:lpstr>Continental CBS 4x3</vt:lpstr>
      <vt:lpstr>PowerPoint Presentation</vt:lpstr>
      <vt:lpstr>Occupant Movement Estimation</vt:lpstr>
      <vt:lpstr>PowerPoint Presentation</vt:lpstr>
      <vt:lpstr>Algorithm Function Premium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Continental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vs SVN</dc:title>
  <dc:creator>Pop, Dragos</dc:creator>
  <cp:lastModifiedBy>Stana, Adelina</cp:lastModifiedBy>
  <cp:revision>111</cp:revision>
  <dcterms:created xsi:type="dcterms:W3CDTF">2018-03-21T16:41:51Z</dcterms:created>
  <dcterms:modified xsi:type="dcterms:W3CDTF">2018-11-27T11:06:47Z</dcterms:modified>
</cp:coreProperties>
</file>